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2399288" cy="43200638"/>
  <p:notesSz cx="6858000" cy="9144000"/>
  <p:defaultTextStyle>
    <a:defPPr>
      <a:defRPr lang="tr-TR"/>
    </a:defPPr>
    <a:lvl1pPr marL="0" algn="l" defTabSz="4319683" rtl="0" eaLnBrk="1" latinLnBrk="0" hangingPunct="1">
      <a:defRPr sz="8481" kern="1200">
        <a:solidFill>
          <a:schemeClr val="tx1"/>
        </a:solidFill>
        <a:latin typeface="+mn-lt"/>
        <a:ea typeface="+mn-ea"/>
        <a:cs typeface="+mn-cs"/>
      </a:defRPr>
    </a:lvl1pPr>
    <a:lvl2pPr marL="2159841" algn="l" defTabSz="4319683" rtl="0" eaLnBrk="1" latinLnBrk="0" hangingPunct="1">
      <a:defRPr sz="8481" kern="1200">
        <a:solidFill>
          <a:schemeClr val="tx1"/>
        </a:solidFill>
        <a:latin typeface="+mn-lt"/>
        <a:ea typeface="+mn-ea"/>
        <a:cs typeface="+mn-cs"/>
      </a:defRPr>
    </a:lvl2pPr>
    <a:lvl3pPr marL="4319683" algn="l" defTabSz="4319683" rtl="0" eaLnBrk="1" latinLnBrk="0" hangingPunct="1">
      <a:defRPr sz="8481" kern="1200">
        <a:solidFill>
          <a:schemeClr val="tx1"/>
        </a:solidFill>
        <a:latin typeface="+mn-lt"/>
        <a:ea typeface="+mn-ea"/>
        <a:cs typeface="+mn-cs"/>
      </a:defRPr>
    </a:lvl3pPr>
    <a:lvl4pPr marL="6479523" algn="l" defTabSz="4319683" rtl="0" eaLnBrk="1" latinLnBrk="0" hangingPunct="1">
      <a:defRPr sz="8481" kern="1200">
        <a:solidFill>
          <a:schemeClr val="tx1"/>
        </a:solidFill>
        <a:latin typeface="+mn-lt"/>
        <a:ea typeface="+mn-ea"/>
        <a:cs typeface="+mn-cs"/>
      </a:defRPr>
    </a:lvl4pPr>
    <a:lvl5pPr marL="8639364" algn="l" defTabSz="4319683" rtl="0" eaLnBrk="1" latinLnBrk="0" hangingPunct="1">
      <a:defRPr sz="8481" kern="1200">
        <a:solidFill>
          <a:schemeClr val="tx1"/>
        </a:solidFill>
        <a:latin typeface="+mn-lt"/>
        <a:ea typeface="+mn-ea"/>
        <a:cs typeface="+mn-cs"/>
      </a:defRPr>
    </a:lvl5pPr>
    <a:lvl6pPr marL="10799205" algn="l" defTabSz="4319683" rtl="0" eaLnBrk="1" latinLnBrk="0" hangingPunct="1">
      <a:defRPr sz="8481" kern="1200">
        <a:solidFill>
          <a:schemeClr val="tx1"/>
        </a:solidFill>
        <a:latin typeface="+mn-lt"/>
        <a:ea typeface="+mn-ea"/>
        <a:cs typeface="+mn-cs"/>
      </a:defRPr>
    </a:lvl6pPr>
    <a:lvl7pPr marL="12959047" algn="l" defTabSz="4319683" rtl="0" eaLnBrk="1" latinLnBrk="0" hangingPunct="1">
      <a:defRPr sz="8481" kern="1200">
        <a:solidFill>
          <a:schemeClr val="tx1"/>
        </a:solidFill>
        <a:latin typeface="+mn-lt"/>
        <a:ea typeface="+mn-ea"/>
        <a:cs typeface="+mn-cs"/>
      </a:defRPr>
    </a:lvl7pPr>
    <a:lvl8pPr marL="15118887" algn="l" defTabSz="4319683" rtl="0" eaLnBrk="1" latinLnBrk="0" hangingPunct="1">
      <a:defRPr sz="8481" kern="1200">
        <a:solidFill>
          <a:schemeClr val="tx1"/>
        </a:solidFill>
        <a:latin typeface="+mn-lt"/>
        <a:ea typeface="+mn-ea"/>
        <a:cs typeface="+mn-cs"/>
      </a:defRPr>
    </a:lvl8pPr>
    <a:lvl9pPr marL="17278728" algn="l" defTabSz="4319683" rtl="0" eaLnBrk="1" latinLnBrk="0" hangingPunct="1">
      <a:defRPr sz="8481"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3607" userDrawn="1">
          <p15:clr>
            <a:srgbClr val="A4A3A4"/>
          </p15:clr>
        </p15:guide>
        <p15:guide id="2" orient="horz" pos="458" userDrawn="1">
          <p15:clr>
            <a:srgbClr val="A4A3A4"/>
          </p15:clr>
        </p15:guide>
        <p15:guide id="3" orient="horz" pos="26755" userDrawn="1">
          <p15:clr>
            <a:srgbClr val="A4A3A4"/>
          </p15:clr>
        </p15:guide>
        <p15:guide id="4" pos="19911" userDrawn="1">
          <p15:clr>
            <a:srgbClr val="A4A3A4"/>
          </p15:clr>
        </p15:guide>
        <p15:guide id="5" pos="498" userDrawn="1">
          <p15:clr>
            <a:srgbClr val="A4A3A4"/>
          </p15:clr>
        </p15:guide>
        <p15:guide id="6" pos="10084" userDrawn="1">
          <p15:clr>
            <a:srgbClr val="A4A3A4"/>
          </p15:clr>
        </p15:guide>
        <p15:guide id="7" pos="10205" userDrawn="1">
          <p15:clr>
            <a:srgbClr val="A4A3A4"/>
          </p15:clr>
        </p15:guide>
        <p15:guide id="8" pos="1032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6367"/>
    <a:srgbClr val="CDF7FF"/>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Açık Stil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77" autoAdjust="0"/>
    <p:restoredTop sz="96043" autoAdjust="0"/>
  </p:normalViewPr>
  <p:slideViewPr>
    <p:cSldViewPr>
      <p:cViewPr>
        <p:scale>
          <a:sx n="40" d="100"/>
          <a:sy n="40" d="100"/>
        </p:scale>
        <p:origin x="-294" y="-198"/>
      </p:cViewPr>
      <p:guideLst>
        <p:guide orient="horz" pos="13607"/>
        <p:guide orient="horz" pos="458"/>
        <p:guide orient="horz" pos="26755"/>
        <p:guide pos="19911"/>
        <p:guide pos="498"/>
        <p:guide pos="10084"/>
        <p:guide pos="10205"/>
        <p:guide pos="1032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9270A6-660F-4A1C-AC3F-DBE20BC1D047}" type="datetimeFigureOut">
              <a:rPr lang="tr-TR" smtClean="0"/>
              <a:pPr/>
              <a:t>02.02.2016</a:t>
            </a:fld>
            <a:endParaRPr lang="tr-TR"/>
          </a:p>
        </p:txBody>
      </p:sp>
      <p:sp>
        <p:nvSpPr>
          <p:cNvPr id="4" name="Slayt Görüntüsü Yer Tutucusu 3"/>
          <p:cNvSpPr>
            <a:spLocks noGrp="1" noRot="1" noChangeAspect="1"/>
          </p:cNvSpPr>
          <p:nvPr>
            <p:ph type="sldImg" idx="2"/>
          </p:nvPr>
        </p:nvSpPr>
        <p:spPr>
          <a:xfrm>
            <a:off x="2144713" y="685800"/>
            <a:ext cx="2568575"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26D6DA-6684-4204-95BC-4A3B4AFA25F1}" type="slidenum">
              <a:rPr lang="tr-TR" smtClean="0"/>
              <a:pPr/>
              <a:t>‹#›</a:t>
            </a:fld>
            <a:endParaRPr lang="tr-TR"/>
          </a:p>
        </p:txBody>
      </p:sp>
    </p:spTree>
    <p:extLst>
      <p:ext uri="{BB962C8B-B14F-4D97-AF65-F5344CB8AC3E}">
        <p14:creationId xmlns:p14="http://schemas.microsoft.com/office/powerpoint/2010/main" val="3108969938"/>
      </p:ext>
    </p:extLst>
  </p:cSld>
  <p:clrMap bg1="lt1" tx1="dk1" bg2="lt2" tx2="dk2" accent1="accent1" accent2="accent2" accent3="accent3" accent4="accent4" accent5="accent5" accent6="accent6" hlink="hlink" folHlink="folHlink"/>
  <p:notesStyle>
    <a:lvl1pPr marL="0" algn="l" defTabSz="4319683" rtl="0" eaLnBrk="1" latinLnBrk="0" hangingPunct="1">
      <a:defRPr sz="5689" kern="1200">
        <a:solidFill>
          <a:schemeClr val="tx1"/>
        </a:solidFill>
        <a:latin typeface="+mn-lt"/>
        <a:ea typeface="+mn-ea"/>
        <a:cs typeface="+mn-cs"/>
      </a:defRPr>
    </a:lvl1pPr>
    <a:lvl2pPr marL="2159841" algn="l" defTabSz="4319683" rtl="0" eaLnBrk="1" latinLnBrk="0" hangingPunct="1">
      <a:defRPr sz="5689" kern="1200">
        <a:solidFill>
          <a:schemeClr val="tx1"/>
        </a:solidFill>
        <a:latin typeface="+mn-lt"/>
        <a:ea typeface="+mn-ea"/>
        <a:cs typeface="+mn-cs"/>
      </a:defRPr>
    </a:lvl2pPr>
    <a:lvl3pPr marL="4319683" algn="l" defTabSz="4319683" rtl="0" eaLnBrk="1" latinLnBrk="0" hangingPunct="1">
      <a:defRPr sz="5689" kern="1200">
        <a:solidFill>
          <a:schemeClr val="tx1"/>
        </a:solidFill>
        <a:latin typeface="+mn-lt"/>
        <a:ea typeface="+mn-ea"/>
        <a:cs typeface="+mn-cs"/>
      </a:defRPr>
    </a:lvl3pPr>
    <a:lvl4pPr marL="6479523" algn="l" defTabSz="4319683" rtl="0" eaLnBrk="1" latinLnBrk="0" hangingPunct="1">
      <a:defRPr sz="5689" kern="1200">
        <a:solidFill>
          <a:schemeClr val="tx1"/>
        </a:solidFill>
        <a:latin typeface="+mn-lt"/>
        <a:ea typeface="+mn-ea"/>
        <a:cs typeface="+mn-cs"/>
      </a:defRPr>
    </a:lvl4pPr>
    <a:lvl5pPr marL="8639364" algn="l" defTabSz="4319683" rtl="0" eaLnBrk="1" latinLnBrk="0" hangingPunct="1">
      <a:defRPr sz="5689" kern="1200">
        <a:solidFill>
          <a:schemeClr val="tx1"/>
        </a:solidFill>
        <a:latin typeface="+mn-lt"/>
        <a:ea typeface="+mn-ea"/>
        <a:cs typeface="+mn-cs"/>
      </a:defRPr>
    </a:lvl5pPr>
    <a:lvl6pPr marL="10799205" algn="l" defTabSz="4319683" rtl="0" eaLnBrk="1" latinLnBrk="0" hangingPunct="1">
      <a:defRPr sz="5689" kern="1200">
        <a:solidFill>
          <a:schemeClr val="tx1"/>
        </a:solidFill>
        <a:latin typeface="+mn-lt"/>
        <a:ea typeface="+mn-ea"/>
        <a:cs typeface="+mn-cs"/>
      </a:defRPr>
    </a:lvl6pPr>
    <a:lvl7pPr marL="12959047" algn="l" defTabSz="4319683" rtl="0" eaLnBrk="1" latinLnBrk="0" hangingPunct="1">
      <a:defRPr sz="5689" kern="1200">
        <a:solidFill>
          <a:schemeClr val="tx1"/>
        </a:solidFill>
        <a:latin typeface="+mn-lt"/>
        <a:ea typeface="+mn-ea"/>
        <a:cs typeface="+mn-cs"/>
      </a:defRPr>
    </a:lvl7pPr>
    <a:lvl8pPr marL="15118887" algn="l" defTabSz="4319683" rtl="0" eaLnBrk="1" latinLnBrk="0" hangingPunct="1">
      <a:defRPr sz="5689" kern="1200">
        <a:solidFill>
          <a:schemeClr val="tx1"/>
        </a:solidFill>
        <a:latin typeface="+mn-lt"/>
        <a:ea typeface="+mn-ea"/>
        <a:cs typeface="+mn-cs"/>
      </a:defRPr>
    </a:lvl8pPr>
    <a:lvl9pPr marL="17278728" algn="l" defTabSz="4319683" rtl="0" eaLnBrk="1" latinLnBrk="0" hangingPunct="1">
      <a:defRPr sz="568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2144713" y="685800"/>
            <a:ext cx="2568575" cy="3429000"/>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326D6DA-6684-4204-95BC-4A3B4AFA25F1}" type="slidenum">
              <a:rPr lang="tr-TR" smtClean="0"/>
              <a:pPr/>
              <a:t>1</a:t>
            </a:fld>
            <a:endParaRPr lang="tr-TR"/>
          </a:p>
        </p:txBody>
      </p:sp>
    </p:spTree>
    <p:extLst>
      <p:ext uri="{BB962C8B-B14F-4D97-AF65-F5344CB8AC3E}">
        <p14:creationId xmlns:p14="http://schemas.microsoft.com/office/powerpoint/2010/main" val="9728017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2429947" y="13420202"/>
            <a:ext cx="27539395" cy="9260137"/>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4859894" y="24480361"/>
            <a:ext cx="22679502" cy="11040163"/>
          </a:xfrm>
        </p:spPr>
        <p:txBody>
          <a:bodyPr/>
          <a:lstStyle>
            <a:lvl1pPr marL="0" indent="0" algn="ctr">
              <a:buNone/>
              <a:defRPr>
                <a:solidFill>
                  <a:schemeClr val="tx1">
                    <a:tint val="75000"/>
                  </a:schemeClr>
                </a:solidFill>
              </a:defRPr>
            </a:lvl1pPr>
            <a:lvl2pPr marL="2088215" indent="0" algn="ctr">
              <a:buNone/>
              <a:defRPr>
                <a:solidFill>
                  <a:schemeClr val="tx1">
                    <a:tint val="75000"/>
                  </a:schemeClr>
                </a:solidFill>
              </a:defRPr>
            </a:lvl2pPr>
            <a:lvl3pPr marL="4176431" indent="0" algn="ctr">
              <a:buNone/>
              <a:defRPr>
                <a:solidFill>
                  <a:schemeClr val="tx1">
                    <a:tint val="75000"/>
                  </a:schemeClr>
                </a:solidFill>
              </a:defRPr>
            </a:lvl3pPr>
            <a:lvl4pPr marL="6264646" indent="0" algn="ctr">
              <a:buNone/>
              <a:defRPr>
                <a:solidFill>
                  <a:schemeClr val="tx1">
                    <a:tint val="75000"/>
                  </a:schemeClr>
                </a:solidFill>
              </a:defRPr>
            </a:lvl4pPr>
            <a:lvl5pPr marL="8352861" indent="0" algn="ctr">
              <a:buNone/>
              <a:defRPr>
                <a:solidFill>
                  <a:schemeClr val="tx1">
                    <a:tint val="75000"/>
                  </a:schemeClr>
                </a:solidFill>
              </a:defRPr>
            </a:lvl5pPr>
            <a:lvl6pPr marL="10441076" indent="0" algn="ctr">
              <a:buNone/>
              <a:defRPr>
                <a:solidFill>
                  <a:schemeClr val="tx1">
                    <a:tint val="75000"/>
                  </a:schemeClr>
                </a:solidFill>
              </a:defRPr>
            </a:lvl6pPr>
            <a:lvl7pPr marL="12529292" indent="0" algn="ctr">
              <a:buNone/>
              <a:defRPr>
                <a:solidFill>
                  <a:schemeClr val="tx1">
                    <a:tint val="75000"/>
                  </a:schemeClr>
                </a:solidFill>
              </a:defRPr>
            </a:lvl7pPr>
            <a:lvl8pPr marL="14617507" indent="0" algn="ctr">
              <a:buNone/>
              <a:defRPr>
                <a:solidFill>
                  <a:schemeClr val="tx1">
                    <a:tint val="75000"/>
                  </a:schemeClr>
                </a:solidFill>
              </a:defRPr>
            </a:lvl8pPr>
            <a:lvl9pPr marL="16705722"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EF6483A-D347-4DCB-89B2-FE8BFC7F46F5}" type="datetimeFigureOut">
              <a:rPr lang="tr-TR" smtClean="0"/>
              <a:pPr/>
              <a:t>02.02.2016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5240A75-A306-4CEA-BB9C-4113EB84E555}" type="slidenum">
              <a:rPr lang="tr-TR" smtClean="0"/>
              <a:pPr/>
              <a:t>‹#›</a:t>
            </a:fld>
            <a:endParaRPr lang="tr-TR"/>
          </a:p>
        </p:txBody>
      </p:sp>
    </p:spTree>
    <p:extLst>
      <p:ext uri="{BB962C8B-B14F-4D97-AF65-F5344CB8AC3E}">
        <p14:creationId xmlns:p14="http://schemas.microsoft.com/office/powerpoint/2010/main" val="617628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EF6483A-D347-4DCB-89B2-FE8BFC7F46F5}" type="datetimeFigureOut">
              <a:rPr lang="tr-TR" smtClean="0"/>
              <a:pPr/>
              <a:t>02.02.2016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5240A75-A306-4CEA-BB9C-4113EB84E555}" type="slidenum">
              <a:rPr lang="tr-TR" smtClean="0"/>
              <a:pPr/>
              <a:t>‹#›</a:t>
            </a:fld>
            <a:endParaRPr lang="tr-TR"/>
          </a:p>
        </p:txBody>
      </p:sp>
    </p:spTree>
    <p:extLst>
      <p:ext uri="{BB962C8B-B14F-4D97-AF65-F5344CB8AC3E}">
        <p14:creationId xmlns:p14="http://schemas.microsoft.com/office/powerpoint/2010/main" val="9959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77786418" y="10800160"/>
            <a:ext cx="24136342" cy="23008339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5366135" y="10800160"/>
            <a:ext cx="71880297" cy="23008339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EF6483A-D347-4DCB-89B2-FE8BFC7F46F5}" type="datetimeFigureOut">
              <a:rPr lang="tr-TR" smtClean="0"/>
              <a:pPr/>
              <a:t>02.02.2016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5240A75-A306-4CEA-BB9C-4113EB84E555}" type="slidenum">
              <a:rPr lang="tr-TR" smtClean="0"/>
              <a:pPr/>
              <a:t>‹#›</a:t>
            </a:fld>
            <a:endParaRPr lang="tr-TR"/>
          </a:p>
        </p:txBody>
      </p:sp>
    </p:spTree>
    <p:extLst>
      <p:ext uri="{BB962C8B-B14F-4D97-AF65-F5344CB8AC3E}">
        <p14:creationId xmlns:p14="http://schemas.microsoft.com/office/powerpoint/2010/main" val="1219999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EF6483A-D347-4DCB-89B2-FE8BFC7F46F5}" type="datetimeFigureOut">
              <a:rPr lang="tr-TR" smtClean="0"/>
              <a:pPr/>
              <a:t>02.02.2016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5240A75-A306-4CEA-BB9C-4113EB84E555}" type="slidenum">
              <a:rPr lang="tr-TR" smtClean="0"/>
              <a:pPr/>
              <a:t>‹#›</a:t>
            </a:fld>
            <a:endParaRPr lang="tr-TR"/>
          </a:p>
        </p:txBody>
      </p:sp>
    </p:spTree>
    <p:extLst>
      <p:ext uri="{BB962C8B-B14F-4D97-AF65-F5344CB8AC3E}">
        <p14:creationId xmlns:p14="http://schemas.microsoft.com/office/powerpoint/2010/main" val="1290195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2559321" y="27760413"/>
            <a:ext cx="27539395" cy="8580127"/>
          </a:xfrm>
        </p:spPr>
        <p:txBody>
          <a:bodyPr anchor="t"/>
          <a:lstStyle>
            <a:lvl1pPr algn="l">
              <a:defRPr sz="183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2559321" y="18310276"/>
            <a:ext cx="27539395" cy="9450137"/>
          </a:xfrm>
        </p:spPr>
        <p:txBody>
          <a:bodyPr anchor="b"/>
          <a:lstStyle>
            <a:lvl1pPr marL="0" indent="0">
              <a:buNone/>
              <a:defRPr sz="9100">
                <a:solidFill>
                  <a:schemeClr val="tx1">
                    <a:tint val="75000"/>
                  </a:schemeClr>
                </a:solidFill>
              </a:defRPr>
            </a:lvl1pPr>
            <a:lvl2pPr marL="2088215" indent="0">
              <a:buNone/>
              <a:defRPr sz="8200">
                <a:solidFill>
                  <a:schemeClr val="tx1">
                    <a:tint val="75000"/>
                  </a:schemeClr>
                </a:solidFill>
              </a:defRPr>
            </a:lvl2pPr>
            <a:lvl3pPr marL="4176431" indent="0">
              <a:buNone/>
              <a:defRPr sz="7300">
                <a:solidFill>
                  <a:schemeClr val="tx1">
                    <a:tint val="75000"/>
                  </a:schemeClr>
                </a:solidFill>
              </a:defRPr>
            </a:lvl3pPr>
            <a:lvl4pPr marL="6264646" indent="0">
              <a:buNone/>
              <a:defRPr sz="6400">
                <a:solidFill>
                  <a:schemeClr val="tx1">
                    <a:tint val="75000"/>
                  </a:schemeClr>
                </a:solidFill>
              </a:defRPr>
            </a:lvl4pPr>
            <a:lvl5pPr marL="8352861" indent="0">
              <a:buNone/>
              <a:defRPr sz="6400">
                <a:solidFill>
                  <a:schemeClr val="tx1">
                    <a:tint val="75000"/>
                  </a:schemeClr>
                </a:solidFill>
              </a:defRPr>
            </a:lvl5pPr>
            <a:lvl6pPr marL="10441076" indent="0">
              <a:buNone/>
              <a:defRPr sz="6400">
                <a:solidFill>
                  <a:schemeClr val="tx1">
                    <a:tint val="75000"/>
                  </a:schemeClr>
                </a:solidFill>
              </a:defRPr>
            </a:lvl6pPr>
            <a:lvl7pPr marL="12529292" indent="0">
              <a:buNone/>
              <a:defRPr sz="6400">
                <a:solidFill>
                  <a:schemeClr val="tx1">
                    <a:tint val="75000"/>
                  </a:schemeClr>
                </a:solidFill>
              </a:defRPr>
            </a:lvl7pPr>
            <a:lvl8pPr marL="14617507" indent="0">
              <a:buNone/>
              <a:defRPr sz="6400">
                <a:solidFill>
                  <a:schemeClr val="tx1">
                    <a:tint val="75000"/>
                  </a:schemeClr>
                </a:solidFill>
              </a:defRPr>
            </a:lvl8pPr>
            <a:lvl9pPr marL="16705722" indent="0">
              <a:buNone/>
              <a:defRPr sz="6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EF6483A-D347-4DCB-89B2-FE8BFC7F46F5}" type="datetimeFigureOut">
              <a:rPr lang="tr-TR" smtClean="0"/>
              <a:pPr/>
              <a:t>02.02.2016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5240A75-A306-4CEA-BB9C-4113EB84E555}" type="slidenum">
              <a:rPr lang="tr-TR" smtClean="0"/>
              <a:pPr/>
              <a:t>‹#›</a:t>
            </a:fld>
            <a:endParaRPr lang="tr-TR"/>
          </a:p>
        </p:txBody>
      </p:sp>
    </p:spTree>
    <p:extLst>
      <p:ext uri="{BB962C8B-B14F-4D97-AF65-F5344CB8AC3E}">
        <p14:creationId xmlns:p14="http://schemas.microsoft.com/office/powerpoint/2010/main" val="60478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5366135" y="62920929"/>
            <a:ext cx="48008321" cy="177962628"/>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53914442" y="62920929"/>
            <a:ext cx="48008318" cy="177962628"/>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EF6483A-D347-4DCB-89B2-FE8BFC7F46F5}" type="datetimeFigureOut">
              <a:rPr lang="tr-TR" smtClean="0"/>
              <a:pPr/>
              <a:t>02.02.2016</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5240A75-A306-4CEA-BB9C-4113EB84E555}" type="slidenum">
              <a:rPr lang="tr-TR" smtClean="0"/>
              <a:pPr/>
              <a:t>‹#›</a:t>
            </a:fld>
            <a:endParaRPr lang="tr-TR"/>
          </a:p>
        </p:txBody>
      </p:sp>
    </p:spTree>
    <p:extLst>
      <p:ext uri="{BB962C8B-B14F-4D97-AF65-F5344CB8AC3E}">
        <p14:creationId xmlns:p14="http://schemas.microsoft.com/office/powerpoint/2010/main" val="3093631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1619965" y="1730029"/>
            <a:ext cx="29159360" cy="7200106"/>
          </a:xfrm>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1619965" y="9670147"/>
            <a:ext cx="14315312" cy="4030056"/>
          </a:xfrm>
        </p:spPr>
        <p:txBody>
          <a:bodyPr anchor="b"/>
          <a:lstStyle>
            <a:lvl1pPr marL="0" indent="0">
              <a:buNone/>
              <a:defRPr sz="11000" b="1"/>
            </a:lvl1pPr>
            <a:lvl2pPr marL="2088215" indent="0">
              <a:buNone/>
              <a:defRPr sz="9100" b="1"/>
            </a:lvl2pPr>
            <a:lvl3pPr marL="4176431" indent="0">
              <a:buNone/>
              <a:defRPr sz="8200" b="1"/>
            </a:lvl3pPr>
            <a:lvl4pPr marL="6264646" indent="0">
              <a:buNone/>
              <a:defRPr sz="7300" b="1"/>
            </a:lvl4pPr>
            <a:lvl5pPr marL="8352861" indent="0">
              <a:buNone/>
              <a:defRPr sz="7300" b="1"/>
            </a:lvl5pPr>
            <a:lvl6pPr marL="10441076" indent="0">
              <a:buNone/>
              <a:defRPr sz="7300" b="1"/>
            </a:lvl6pPr>
            <a:lvl7pPr marL="12529292" indent="0">
              <a:buNone/>
              <a:defRPr sz="7300" b="1"/>
            </a:lvl7pPr>
            <a:lvl8pPr marL="14617507" indent="0">
              <a:buNone/>
              <a:defRPr sz="7300" b="1"/>
            </a:lvl8pPr>
            <a:lvl9pPr marL="16705722" indent="0">
              <a:buNone/>
              <a:defRPr sz="7300" b="1"/>
            </a:lvl9pPr>
          </a:lstStyle>
          <a:p>
            <a:pPr lvl="0"/>
            <a:r>
              <a:rPr lang="tr-TR" smtClean="0"/>
              <a:t>Asıl metin stillerini düzenlemek için tıklatın</a:t>
            </a:r>
          </a:p>
        </p:txBody>
      </p:sp>
      <p:sp>
        <p:nvSpPr>
          <p:cNvPr id="4" name="İçerik Yer Tutucusu 3"/>
          <p:cNvSpPr>
            <a:spLocks noGrp="1"/>
          </p:cNvSpPr>
          <p:nvPr>
            <p:ph sz="half" idx="2"/>
          </p:nvPr>
        </p:nvSpPr>
        <p:spPr>
          <a:xfrm>
            <a:off x="1619965" y="13700203"/>
            <a:ext cx="14315312" cy="24890371"/>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16458390" y="9670147"/>
            <a:ext cx="14320936" cy="4030056"/>
          </a:xfrm>
        </p:spPr>
        <p:txBody>
          <a:bodyPr anchor="b"/>
          <a:lstStyle>
            <a:lvl1pPr marL="0" indent="0">
              <a:buNone/>
              <a:defRPr sz="11000" b="1"/>
            </a:lvl1pPr>
            <a:lvl2pPr marL="2088215" indent="0">
              <a:buNone/>
              <a:defRPr sz="9100" b="1"/>
            </a:lvl2pPr>
            <a:lvl3pPr marL="4176431" indent="0">
              <a:buNone/>
              <a:defRPr sz="8200" b="1"/>
            </a:lvl3pPr>
            <a:lvl4pPr marL="6264646" indent="0">
              <a:buNone/>
              <a:defRPr sz="7300" b="1"/>
            </a:lvl4pPr>
            <a:lvl5pPr marL="8352861" indent="0">
              <a:buNone/>
              <a:defRPr sz="7300" b="1"/>
            </a:lvl5pPr>
            <a:lvl6pPr marL="10441076" indent="0">
              <a:buNone/>
              <a:defRPr sz="7300" b="1"/>
            </a:lvl6pPr>
            <a:lvl7pPr marL="12529292" indent="0">
              <a:buNone/>
              <a:defRPr sz="7300" b="1"/>
            </a:lvl7pPr>
            <a:lvl8pPr marL="14617507" indent="0">
              <a:buNone/>
              <a:defRPr sz="7300" b="1"/>
            </a:lvl8pPr>
            <a:lvl9pPr marL="16705722" indent="0">
              <a:buNone/>
              <a:defRPr sz="73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16458390" y="13700203"/>
            <a:ext cx="14320936" cy="24890371"/>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EF6483A-D347-4DCB-89B2-FE8BFC7F46F5}" type="datetimeFigureOut">
              <a:rPr lang="tr-TR" smtClean="0"/>
              <a:pPr/>
              <a:t>02.02.2016</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5240A75-A306-4CEA-BB9C-4113EB84E555}" type="slidenum">
              <a:rPr lang="tr-TR" smtClean="0"/>
              <a:pPr/>
              <a:t>‹#›</a:t>
            </a:fld>
            <a:endParaRPr lang="tr-TR"/>
          </a:p>
        </p:txBody>
      </p:sp>
    </p:spTree>
    <p:extLst>
      <p:ext uri="{BB962C8B-B14F-4D97-AF65-F5344CB8AC3E}">
        <p14:creationId xmlns:p14="http://schemas.microsoft.com/office/powerpoint/2010/main" val="762336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EF6483A-D347-4DCB-89B2-FE8BFC7F46F5}" type="datetimeFigureOut">
              <a:rPr lang="tr-TR" smtClean="0"/>
              <a:pPr/>
              <a:t>02.02.2016</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5240A75-A306-4CEA-BB9C-4113EB84E555}" type="slidenum">
              <a:rPr lang="tr-TR" smtClean="0"/>
              <a:pPr/>
              <a:t>‹#›</a:t>
            </a:fld>
            <a:endParaRPr lang="tr-TR"/>
          </a:p>
        </p:txBody>
      </p:sp>
    </p:spTree>
    <p:extLst>
      <p:ext uri="{BB962C8B-B14F-4D97-AF65-F5344CB8AC3E}">
        <p14:creationId xmlns:p14="http://schemas.microsoft.com/office/powerpoint/2010/main" val="2144867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EF6483A-D347-4DCB-89B2-FE8BFC7F46F5}" type="datetimeFigureOut">
              <a:rPr lang="tr-TR" smtClean="0"/>
              <a:pPr/>
              <a:t>02.02.2016</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5240A75-A306-4CEA-BB9C-4113EB84E555}" type="slidenum">
              <a:rPr lang="tr-TR" smtClean="0"/>
              <a:pPr/>
              <a:t>‹#›</a:t>
            </a:fld>
            <a:endParaRPr lang="tr-TR"/>
          </a:p>
        </p:txBody>
      </p:sp>
    </p:spTree>
    <p:extLst>
      <p:ext uri="{BB962C8B-B14F-4D97-AF65-F5344CB8AC3E}">
        <p14:creationId xmlns:p14="http://schemas.microsoft.com/office/powerpoint/2010/main" val="2951644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619966" y="1720026"/>
            <a:ext cx="10659142" cy="7320108"/>
          </a:xfrm>
        </p:spPr>
        <p:txBody>
          <a:bodyPr anchor="b"/>
          <a:lstStyle>
            <a:lvl1pPr algn="l">
              <a:defRPr sz="9100" b="1"/>
            </a:lvl1pPr>
          </a:lstStyle>
          <a:p>
            <a:r>
              <a:rPr lang="tr-TR" smtClean="0"/>
              <a:t>Asıl başlık stili için tıklatın</a:t>
            </a:r>
            <a:endParaRPr lang="tr-TR"/>
          </a:p>
        </p:txBody>
      </p:sp>
      <p:sp>
        <p:nvSpPr>
          <p:cNvPr id="3" name="İçerik Yer Tutucusu 2"/>
          <p:cNvSpPr>
            <a:spLocks noGrp="1"/>
          </p:cNvSpPr>
          <p:nvPr>
            <p:ph idx="1"/>
          </p:nvPr>
        </p:nvSpPr>
        <p:spPr>
          <a:xfrm>
            <a:off x="12667222" y="1720029"/>
            <a:ext cx="18112102" cy="36870548"/>
          </a:xfrm>
        </p:spPr>
        <p:txBody>
          <a:bodyPr/>
          <a:lstStyle>
            <a:lvl1pPr>
              <a:defRPr sz="14600"/>
            </a:lvl1pPr>
            <a:lvl2pPr>
              <a:defRPr sz="12800"/>
            </a:lvl2pPr>
            <a:lvl3pPr>
              <a:defRPr sz="11000"/>
            </a:lvl3pPr>
            <a:lvl4pPr>
              <a:defRPr sz="9100"/>
            </a:lvl4pPr>
            <a:lvl5pPr>
              <a:defRPr sz="9100"/>
            </a:lvl5pPr>
            <a:lvl6pPr>
              <a:defRPr sz="9100"/>
            </a:lvl6pPr>
            <a:lvl7pPr>
              <a:defRPr sz="9100"/>
            </a:lvl7pPr>
            <a:lvl8pPr>
              <a:defRPr sz="9100"/>
            </a:lvl8pPr>
            <a:lvl9pPr>
              <a:defRPr sz="91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1619966" y="9040138"/>
            <a:ext cx="10659142" cy="29550439"/>
          </a:xfrm>
        </p:spPr>
        <p:txBody>
          <a:bodyPr/>
          <a:lstStyle>
            <a:lvl1pPr marL="0" indent="0">
              <a:buNone/>
              <a:defRPr sz="6400"/>
            </a:lvl1pPr>
            <a:lvl2pPr marL="2088215" indent="0">
              <a:buNone/>
              <a:defRPr sz="5500"/>
            </a:lvl2pPr>
            <a:lvl3pPr marL="4176431" indent="0">
              <a:buNone/>
              <a:defRPr sz="4600"/>
            </a:lvl3pPr>
            <a:lvl4pPr marL="6264646" indent="0">
              <a:buNone/>
              <a:defRPr sz="4100"/>
            </a:lvl4pPr>
            <a:lvl5pPr marL="8352861" indent="0">
              <a:buNone/>
              <a:defRPr sz="4100"/>
            </a:lvl5pPr>
            <a:lvl6pPr marL="10441076" indent="0">
              <a:buNone/>
              <a:defRPr sz="4100"/>
            </a:lvl6pPr>
            <a:lvl7pPr marL="12529292" indent="0">
              <a:buNone/>
              <a:defRPr sz="4100"/>
            </a:lvl7pPr>
            <a:lvl8pPr marL="14617507" indent="0">
              <a:buNone/>
              <a:defRPr sz="4100"/>
            </a:lvl8pPr>
            <a:lvl9pPr marL="16705722" indent="0">
              <a:buNone/>
              <a:defRPr sz="41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EF6483A-D347-4DCB-89B2-FE8BFC7F46F5}" type="datetimeFigureOut">
              <a:rPr lang="tr-TR" smtClean="0"/>
              <a:pPr/>
              <a:t>02.02.2016</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5240A75-A306-4CEA-BB9C-4113EB84E555}" type="slidenum">
              <a:rPr lang="tr-TR" smtClean="0"/>
              <a:pPr/>
              <a:t>‹#›</a:t>
            </a:fld>
            <a:endParaRPr lang="tr-TR"/>
          </a:p>
        </p:txBody>
      </p:sp>
    </p:spTree>
    <p:extLst>
      <p:ext uri="{BB962C8B-B14F-4D97-AF65-F5344CB8AC3E}">
        <p14:creationId xmlns:p14="http://schemas.microsoft.com/office/powerpoint/2010/main" val="1506855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6350488" y="30240447"/>
            <a:ext cx="19439573" cy="3570056"/>
          </a:xfrm>
        </p:spPr>
        <p:txBody>
          <a:bodyPr anchor="b"/>
          <a:lstStyle>
            <a:lvl1pPr algn="l">
              <a:defRPr sz="9100" b="1"/>
            </a:lvl1pPr>
          </a:lstStyle>
          <a:p>
            <a:r>
              <a:rPr lang="tr-TR" smtClean="0"/>
              <a:t>Asıl başlık stili için tıklatın</a:t>
            </a:r>
            <a:endParaRPr lang="tr-TR"/>
          </a:p>
        </p:txBody>
      </p:sp>
      <p:sp>
        <p:nvSpPr>
          <p:cNvPr id="3" name="Resim Yer Tutucusu 2"/>
          <p:cNvSpPr>
            <a:spLocks noGrp="1"/>
          </p:cNvSpPr>
          <p:nvPr>
            <p:ph type="pic" idx="1"/>
          </p:nvPr>
        </p:nvSpPr>
        <p:spPr>
          <a:xfrm>
            <a:off x="6350488" y="3860057"/>
            <a:ext cx="19439573" cy="25920383"/>
          </a:xfrm>
        </p:spPr>
        <p:txBody>
          <a:bodyPr/>
          <a:lstStyle>
            <a:lvl1pPr marL="0" indent="0">
              <a:buNone/>
              <a:defRPr sz="14600"/>
            </a:lvl1pPr>
            <a:lvl2pPr marL="2088215" indent="0">
              <a:buNone/>
              <a:defRPr sz="12800"/>
            </a:lvl2pPr>
            <a:lvl3pPr marL="4176431" indent="0">
              <a:buNone/>
              <a:defRPr sz="11000"/>
            </a:lvl3pPr>
            <a:lvl4pPr marL="6264646" indent="0">
              <a:buNone/>
              <a:defRPr sz="9100"/>
            </a:lvl4pPr>
            <a:lvl5pPr marL="8352861" indent="0">
              <a:buNone/>
              <a:defRPr sz="9100"/>
            </a:lvl5pPr>
            <a:lvl6pPr marL="10441076" indent="0">
              <a:buNone/>
              <a:defRPr sz="9100"/>
            </a:lvl6pPr>
            <a:lvl7pPr marL="12529292" indent="0">
              <a:buNone/>
              <a:defRPr sz="9100"/>
            </a:lvl7pPr>
            <a:lvl8pPr marL="14617507" indent="0">
              <a:buNone/>
              <a:defRPr sz="9100"/>
            </a:lvl8pPr>
            <a:lvl9pPr marL="16705722" indent="0">
              <a:buNone/>
              <a:defRPr sz="9100"/>
            </a:lvl9pPr>
          </a:lstStyle>
          <a:p>
            <a:endParaRPr lang="tr-TR"/>
          </a:p>
        </p:txBody>
      </p:sp>
      <p:sp>
        <p:nvSpPr>
          <p:cNvPr id="4" name="Metin Yer Tutucusu 3"/>
          <p:cNvSpPr>
            <a:spLocks noGrp="1"/>
          </p:cNvSpPr>
          <p:nvPr>
            <p:ph type="body" sz="half" idx="2"/>
          </p:nvPr>
        </p:nvSpPr>
        <p:spPr>
          <a:xfrm>
            <a:off x="6350488" y="33810503"/>
            <a:ext cx="19439573" cy="5070072"/>
          </a:xfrm>
        </p:spPr>
        <p:txBody>
          <a:bodyPr/>
          <a:lstStyle>
            <a:lvl1pPr marL="0" indent="0">
              <a:buNone/>
              <a:defRPr sz="6400"/>
            </a:lvl1pPr>
            <a:lvl2pPr marL="2088215" indent="0">
              <a:buNone/>
              <a:defRPr sz="5500"/>
            </a:lvl2pPr>
            <a:lvl3pPr marL="4176431" indent="0">
              <a:buNone/>
              <a:defRPr sz="4600"/>
            </a:lvl3pPr>
            <a:lvl4pPr marL="6264646" indent="0">
              <a:buNone/>
              <a:defRPr sz="4100"/>
            </a:lvl4pPr>
            <a:lvl5pPr marL="8352861" indent="0">
              <a:buNone/>
              <a:defRPr sz="4100"/>
            </a:lvl5pPr>
            <a:lvl6pPr marL="10441076" indent="0">
              <a:buNone/>
              <a:defRPr sz="4100"/>
            </a:lvl6pPr>
            <a:lvl7pPr marL="12529292" indent="0">
              <a:buNone/>
              <a:defRPr sz="4100"/>
            </a:lvl7pPr>
            <a:lvl8pPr marL="14617507" indent="0">
              <a:buNone/>
              <a:defRPr sz="4100"/>
            </a:lvl8pPr>
            <a:lvl9pPr marL="16705722" indent="0">
              <a:buNone/>
              <a:defRPr sz="41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EF6483A-D347-4DCB-89B2-FE8BFC7F46F5}" type="datetimeFigureOut">
              <a:rPr lang="tr-TR" smtClean="0"/>
              <a:pPr/>
              <a:t>02.02.2016</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5240A75-A306-4CEA-BB9C-4113EB84E555}" type="slidenum">
              <a:rPr lang="tr-TR" smtClean="0"/>
              <a:pPr/>
              <a:t>‹#›</a:t>
            </a:fld>
            <a:endParaRPr lang="tr-TR"/>
          </a:p>
        </p:txBody>
      </p:sp>
    </p:spTree>
    <p:extLst>
      <p:ext uri="{BB962C8B-B14F-4D97-AF65-F5344CB8AC3E}">
        <p14:creationId xmlns:p14="http://schemas.microsoft.com/office/powerpoint/2010/main" val="25437140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1619965" y="1730029"/>
            <a:ext cx="29159360" cy="7200106"/>
          </a:xfrm>
          <a:prstGeom prst="rect">
            <a:avLst/>
          </a:prstGeom>
        </p:spPr>
        <p:txBody>
          <a:bodyPr vert="horz" lIns="417643" tIns="208822" rIns="417643" bIns="208822"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1619965" y="10080152"/>
            <a:ext cx="29159360" cy="28510424"/>
          </a:xfrm>
          <a:prstGeom prst="rect">
            <a:avLst/>
          </a:prstGeom>
        </p:spPr>
        <p:txBody>
          <a:bodyPr vert="horz" lIns="417643" tIns="208822" rIns="417643" bIns="208822"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1619965" y="40040595"/>
            <a:ext cx="7559834" cy="2300034"/>
          </a:xfrm>
          <a:prstGeom prst="rect">
            <a:avLst/>
          </a:prstGeom>
        </p:spPr>
        <p:txBody>
          <a:bodyPr vert="horz" lIns="417643" tIns="208822" rIns="417643" bIns="208822" rtlCol="0" anchor="ctr"/>
          <a:lstStyle>
            <a:lvl1pPr algn="l">
              <a:defRPr sz="5500">
                <a:solidFill>
                  <a:schemeClr val="tx1">
                    <a:tint val="75000"/>
                  </a:schemeClr>
                </a:solidFill>
              </a:defRPr>
            </a:lvl1pPr>
          </a:lstStyle>
          <a:p>
            <a:fld id="{8EF6483A-D347-4DCB-89B2-FE8BFC7F46F5}" type="datetimeFigureOut">
              <a:rPr lang="tr-TR" smtClean="0"/>
              <a:pPr/>
              <a:t>02.02.2016</a:t>
            </a:fld>
            <a:endParaRPr lang="tr-TR"/>
          </a:p>
        </p:txBody>
      </p:sp>
      <p:sp>
        <p:nvSpPr>
          <p:cNvPr id="5" name="Altbilgi Yer Tutucusu 4"/>
          <p:cNvSpPr>
            <a:spLocks noGrp="1"/>
          </p:cNvSpPr>
          <p:nvPr>
            <p:ph type="ftr" sz="quarter" idx="3"/>
          </p:nvPr>
        </p:nvSpPr>
        <p:spPr>
          <a:xfrm>
            <a:off x="11069757" y="40040595"/>
            <a:ext cx="10259775" cy="2300034"/>
          </a:xfrm>
          <a:prstGeom prst="rect">
            <a:avLst/>
          </a:prstGeom>
        </p:spPr>
        <p:txBody>
          <a:bodyPr vert="horz" lIns="417643" tIns="208822" rIns="417643" bIns="208822" rtlCol="0" anchor="ctr"/>
          <a:lstStyle>
            <a:lvl1pPr algn="ctr">
              <a:defRPr sz="55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23219490" y="40040595"/>
            <a:ext cx="7559834" cy="2300034"/>
          </a:xfrm>
          <a:prstGeom prst="rect">
            <a:avLst/>
          </a:prstGeom>
        </p:spPr>
        <p:txBody>
          <a:bodyPr vert="horz" lIns="417643" tIns="208822" rIns="417643" bIns="208822" rtlCol="0" anchor="ctr"/>
          <a:lstStyle>
            <a:lvl1pPr algn="r">
              <a:defRPr sz="5500">
                <a:solidFill>
                  <a:schemeClr val="tx1">
                    <a:tint val="75000"/>
                  </a:schemeClr>
                </a:solidFill>
              </a:defRPr>
            </a:lvl1pPr>
          </a:lstStyle>
          <a:p>
            <a:fld id="{35240A75-A306-4CEA-BB9C-4113EB84E555}" type="slidenum">
              <a:rPr lang="tr-TR" smtClean="0"/>
              <a:pPr/>
              <a:t>‹#›</a:t>
            </a:fld>
            <a:endParaRPr lang="tr-TR"/>
          </a:p>
        </p:txBody>
      </p:sp>
    </p:spTree>
    <p:extLst>
      <p:ext uri="{BB962C8B-B14F-4D97-AF65-F5344CB8AC3E}">
        <p14:creationId xmlns:p14="http://schemas.microsoft.com/office/powerpoint/2010/main" val="42391123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76431" rtl="0" eaLnBrk="1" latinLnBrk="0" hangingPunct="1">
        <a:spcBef>
          <a:spcPct val="0"/>
        </a:spcBef>
        <a:buNone/>
        <a:defRPr sz="20100" kern="1200">
          <a:solidFill>
            <a:schemeClr val="tx1"/>
          </a:solidFill>
          <a:latin typeface="+mj-lt"/>
          <a:ea typeface="+mj-ea"/>
          <a:cs typeface="+mj-cs"/>
        </a:defRPr>
      </a:lvl1pPr>
    </p:titleStyle>
    <p:bodyStyle>
      <a:lvl1pPr marL="1566161" indent="-1566161" algn="l" defTabSz="4176431" rtl="0" eaLnBrk="1" latinLnBrk="0" hangingPunct="1">
        <a:spcBef>
          <a:spcPct val="20000"/>
        </a:spcBef>
        <a:buFont typeface="Arial" pitchFamily="34" charset="0"/>
        <a:buChar char="•"/>
        <a:defRPr sz="14600" kern="1200">
          <a:solidFill>
            <a:schemeClr val="tx1"/>
          </a:solidFill>
          <a:latin typeface="+mn-lt"/>
          <a:ea typeface="+mn-ea"/>
          <a:cs typeface="+mn-cs"/>
        </a:defRPr>
      </a:lvl1pPr>
      <a:lvl2pPr marL="3393350" indent="-1305135" algn="l" defTabSz="4176431" rtl="0" eaLnBrk="1" latinLnBrk="0" hangingPunct="1">
        <a:spcBef>
          <a:spcPct val="20000"/>
        </a:spcBef>
        <a:buFont typeface="Arial" pitchFamily="34" charset="0"/>
        <a:buChar char="–"/>
        <a:defRPr sz="12800" kern="1200">
          <a:solidFill>
            <a:schemeClr val="tx1"/>
          </a:solidFill>
          <a:latin typeface="+mn-lt"/>
          <a:ea typeface="+mn-ea"/>
          <a:cs typeface="+mn-cs"/>
        </a:defRPr>
      </a:lvl2pPr>
      <a:lvl3pPr marL="5220538" indent="-1044108" algn="l" defTabSz="4176431" rtl="0" eaLnBrk="1" latinLnBrk="0" hangingPunct="1">
        <a:spcBef>
          <a:spcPct val="20000"/>
        </a:spcBef>
        <a:buFont typeface="Arial" pitchFamily="34" charset="0"/>
        <a:buChar char="•"/>
        <a:defRPr sz="11000" kern="1200">
          <a:solidFill>
            <a:schemeClr val="tx1"/>
          </a:solidFill>
          <a:latin typeface="+mn-lt"/>
          <a:ea typeface="+mn-ea"/>
          <a:cs typeface="+mn-cs"/>
        </a:defRPr>
      </a:lvl3pPr>
      <a:lvl4pPr marL="7308753"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4pPr>
      <a:lvl5pPr marL="9396969"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5pPr>
      <a:lvl6pPr marL="11485184"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6pPr>
      <a:lvl7pPr marL="13573399"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7pPr>
      <a:lvl8pPr marL="15661615"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8pPr>
      <a:lvl9pPr marL="17749830"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9pPr>
    </p:bodyStyle>
    <p:otherStyle>
      <a:defPPr>
        <a:defRPr lang="tr-TR"/>
      </a:defPPr>
      <a:lvl1pPr marL="0" algn="l" defTabSz="4176431" rtl="0" eaLnBrk="1" latinLnBrk="0" hangingPunct="1">
        <a:defRPr sz="8200" kern="1200">
          <a:solidFill>
            <a:schemeClr val="tx1"/>
          </a:solidFill>
          <a:latin typeface="+mn-lt"/>
          <a:ea typeface="+mn-ea"/>
          <a:cs typeface="+mn-cs"/>
        </a:defRPr>
      </a:lvl1pPr>
      <a:lvl2pPr marL="2088215" algn="l" defTabSz="4176431" rtl="0" eaLnBrk="1" latinLnBrk="0" hangingPunct="1">
        <a:defRPr sz="8200" kern="1200">
          <a:solidFill>
            <a:schemeClr val="tx1"/>
          </a:solidFill>
          <a:latin typeface="+mn-lt"/>
          <a:ea typeface="+mn-ea"/>
          <a:cs typeface="+mn-cs"/>
        </a:defRPr>
      </a:lvl2pPr>
      <a:lvl3pPr marL="4176431" algn="l" defTabSz="4176431" rtl="0" eaLnBrk="1" latinLnBrk="0" hangingPunct="1">
        <a:defRPr sz="8200" kern="1200">
          <a:solidFill>
            <a:schemeClr val="tx1"/>
          </a:solidFill>
          <a:latin typeface="+mn-lt"/>
          <a:ea typeface="+mn-ea"/>
          <a:cs typeface="+mn-cs"/>
        </a:defRPr>
      </a:lvl3pPr>
      <a:lvl4pPr marL="6264646" algn="l" defTabSz="4176431" rtl="0" eaLnBrk="1" latinLnBrk="0" hangingPunct="1">
        <a:defRPr sz="8200" kern="1200">
          <a:solidFill>
            <a:schemeClr val="tx1"/>
          </a:solidFill>
          <a:latin typeface="+mn-lt"/>
          <a:ea typeface="+mn-ea"/>
          <a:cs typeface="+mn-cs"/>
        </a:defRPr>
      </a:lvl4pPr>
      <a:lvl5pPr marL="8352861" algn="l" defTabSz="4176431" rtl="0" eaLnBrk="1" latinLnBrk="0" hangingPunct="1">
        <a:defRPr sz="8200" kern="1200">
          <a:solidFill>
            <a:schemeClr val="tx1"/>
          </a:solidFill>
          <a:latin typeface="+mn-lt"/>
          <a:ea typeface="+mn-ea"/>
          <a:cs typeface="+mn-cs"/>
        </a:defRPr>
      </a:lvl5pPr>
      <a:lvl6pPr marL="10441076" algn="l" defTabSz="4176431" rtl="0" eaLnBrk="1" latinLnBrk="0" hangingPunct="1">
        <a:defRPr sz="8200" kern="1200">
          <a:solidFill>
            <a:schemeClr val="tx1"/>
          </a:solidFill>
          <a:latin typeface="+mn-lt"/>
          <a:ea typeface="+mn-ea"/>
          <a:cs typeface="+mn-cs"/>
        </a:defRPr>
      </a:lvl6pPr>
      <a:lvl7pPr marL="12529292" algn="l" defTabSz="4176431" rtl="0" eaLnBrk="1" latinLnBrk="0" hangingPunct="1">
        <a:defRPr sz="8200" kern="1200">
          <a:solidFill>
            <a:schemeClr val="tx1"/>
          </a:solidFill>
          <a:latin typeface="+mn-lt"/>
          <a:ea typeface="+mn-ea"/>
          <a:cs typeface="+mn-cs"/>
        </a:defRPr>
      </a:lvl7pPr>
      <a:lvl8pPr marL="14617507" algn="l" defTabSz="4176431" rtl="0" eaLnBrk="1" latinLnBrk="0" hangingPunct="1">
        <a:defRPr sz="8200" kern="1200">
          <a:solidFill>
            <a:schemeClr val="tx1"/>
          </a:solidFill>
          <a:latin typeface="+mn-lt"/>
          <a:ea typeface="+mn-ea"/>
          <a:cs typeface="+mn-cs"/>
        </a:defRPr>
      </a:lvl8pPr>
      <a:lvl9pPr marL="16705722" algn="l" defTabSz="4176431"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18" Type="http://schemas.openxmlformats.org/officeDocument/2006/relationships/image" Target="../media/image16.jpe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png"/><Relationship Id="rId2" Type="http://schemas.openxmlformats.org/officeDocument/2006/relationships/notesSlide" Target="../notesSlides/notesSlide1.xml"/><Relationship Id="rId16"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19" Type="http://schemas.openxmlformats.org/officeDocument/2006/relationships/image" Target="../media/image17.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214806" y="16356"/>
            <a:ext cx="32399287" cy="4316294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8" name="Dikdörtgen 37"/>
          <p:cNvSpPr/>
          <p:nvPr/>
        </p:nvSpPr>
        <p:spPr>
          <a:xfrm>
            <a:off x="10700103" y="3472358"/>
            <a:ext cx="13151146" cy="1456742"/>
          </a:xfrm>
          <a:prstGeom prst="rect">
            <a:avLst/>
          </a:prstGeom>
          <a:noFill/>
          <a:ln>
            <a:noFill/>
          </a:ln>
        </p:spPr>
        <p:style>
          <a:lnRef idx="1">
            <a:schemeClr val="dk1"/>
          </a:lnRef>
          <a:fillRef idx="2">
            <a:schemeClr val="dk1"/>
          </a:fillRef>
          <a:effectRef idx="1">
            <a:schemeClr val="dk1"/>
          </a:effectRef>
          <a:fontRef idx="minor">
            <a:schemeClr val="dk1"/>
          </a:fontRef>
        </p:style>
        <p:txBody>
          <a:bodyPr rtlCol="0" anchor="ctr"/>
          <a:lstStyle/>
          <a:p>
            <a:pPr algn="ctr"/>
            <a:r>
              <a:rPr lang="tr-TR" sz="3800" b="1" i="1" dirty="0">
                <a:solidFill>
                  <a:schemeClr val="tx1"/>
                </a:solidFill>
                <a:effectLst>
                  <a:glow rad="63500">
                    <a:schemeClr val="bg1">
                      <a:alpha val="86000"/>
                    </a:schemeClr>
                  </a:glow>
                </a:effectLst>
                <a:latin typeface="Times New Roman" pitchFamily="18" charset="0"/>
                <a:cs typeface="Times New Roman" pitchFamily="18" charset="0"/>
              </a:rPr>
              <a:t>Erdal Kılıç</a:t>
            </a:r>
            <a:r>
              <a:rPr lang="tr-TR" sz="3800" b="1" i="1" baseline="30000" dirty="0">
                <a:solidFill>
                  <a:schemeClr val="tx1"/>
                </a:solidFill>
                <a:effectLst>
                  <a:glow rad="63500">
                    <a:schemeClr val="bg1">
                      <a:alpha val="86000"/>
                    </a:schemeClr>
                  </a:glow>
                </a:effectLst>
                <a:latin typeface="Times New Roman" pitchFamily="18" charset="0"/>
                <a:cs typeface="Times New Roman" pitchFamily="18" charset="0"/>
              </a:rPr>
              <a:t>1</a:t>
            </a:r>
            <a:r>
              <a:rPr lang="tr-TR" sz="3800" b="1" i="1" dirty="0">
                <a:solidFill>
                  <a:schemeClr val="tx1"/>
                </a:solidFill>
                <a:effectLst>
                  <a:glow rad="63500">
                    <a:schemeClr val="bg1">
                      <a:alpha val="86000"/>
                    </a:schemeClr>
                  </a:glow>
                </a:effectLst>
                <a:latin typeface="Times New Roman" pitchFamily="18" charset="0"/>
                <a:cs typeface="Times New Roman" pitchFamily="18" charset="0"/>
              </a:rPr>
              <a:t>, Hasan Rıza Özçalık</a:t>
            </a:r>
            <a:r>
              <a:rPr lang="tr-TR" sz="3800" b="1" i="1" baseline="30000" dirty="0">
                <a:solidFill>
                  <a:schemeClr val="tx1"/>
                </a:solidFill>
                <a:effectLst>
                  <a:glow rad="63500">
                    <a:schemeClr val="bg1">
                      <a:alpha val="86000"/>
                    </a:schemeClr>
                  </a:glow>
                </a:effectLst>
                <a:latin typeface="Times New Roman" pitchFamily="18" charset="0"/>
                <a:cs typeface="Times New Roman" pitchFamily="18" charset="0"/>
              </a:rPr>
              <a:t>2</a:t>
            </a:r>
            <a:r>
              <a:rPr lang="tr-TR" sz="3800" b="1" i="1" dirty="0">
                <a:solidFill>
                  <a:schemeClr val="tx1"/>
                </a:solidFill>
                <a:effectLst>
                  <a:glow rad="63500">
                    <a:schemeClr val="bg1">
                      <a:alpha val="86000"/>
                    </a:schemeClr>
                  </a:glow>
                </a:effectLst>
                <a:latin typeface="Times New Roman" pitchFamily="18" charset="0"/>
                <a:cs typeface="Times New Roman" pitchFamily="18" charset="0"/>
              </a:rPr>
              <a:t>, Şaban Yılmaz</a:t>
            </a:r>
            <a:r>
              <a:rPr lang="tr-TR" sz="3800" b="1" i="1" baseline="30000" dirty="0">
                <a:solidFill>
                  <a:schemeClr val="tx1"/>
                </a:solidFill>
                <a:effectLst>
                  <a:glow rad="63500">
                    <a:schemeClr val="bg1">
                      <a:alpha val="86000"/>
                    </a:schemeClr>
                  </a:glow>
                </a:effectLst>
                <a:latin typeface="Times New Roman" pitchFamily="18" charset="0"/>
                <a:cs typeface="Times New Roman" pitchFamily="18" charset="0"/>
              </a:rPr>
              <a:t>3</a:t>
            </a:r>
            <a:r>
              <a:rPr lang="tr-TR" sz="3800" b="1" i="1" dirty="0">
                <a:solidFill>
                  <a:schemeClr val="tx1"/>
                </a:solidFill>
                <a:effectLst>
                  <a:glow rad="63500">
                    <a:schemeClr val="bg1">
                      <a:alpha val="86000"/>
                    </a:schemeClr>
                  </a:glow>
                </a:effectLst>
                <a:latin typeface="Times New Roman" pitchFamily="18" charset="0"/>
                <a:cs typeface="Times New Roman" pitchFamily="18" charset="0"/>
              </a:rPr>
              <a:t>, Sami Şit</a:t>
            </a:r>
            <a:r>
              <a:rPr lang="tr-TR" sz="3800" b="1" i="1" baseline="30000" dirty="0">
                <a:solidFill>
                  <a:schemeClr val="tx1"/>
                </a:solidFill>
                <a:effectLst>
                  <a:glow rad="63500">
                    <a:schemeClr val="bg1">
                      <a:alpha val="86000"/>
                    </a:schemeClr>
                  </a:glow>
                </a:effectLst>
                <a:latin typeface="Times New Roman" pitchFamily="18" charset="0"/>
                <a:cs typeface="Times New Roman" pitchFamily="18" charset="0"/>
              </a:rPr>
              <a:t>4</a:t>
            </a:r>
            <a:endParaRPr lang="tr-TR" sz="3800" b="1" i="1" dirty="0">
              <a:solidFill>
                <a:schemeClr val="tx1"/>
              </a:solidFill>
              <a:effectLst>
                <a:glow rad="63500">
                  <a:schemeClr val="bg1">
                    <a:alpha val="86000"/>
                  </a:schemeClr>
                </a:glow>
              </a:effectLst>
              <a:latin typeface="Times New Roman" pitchFamily="18" charset="0"/>
              <a:cs typeface="Times New Roman" pitchFamily="18" charset="0"/>
            </a:endParaRPr>
          </a:p>
          <a:p>
            <a:pPr algn="ctr"/>
            <a:r>
              <a:rPr lang="tr-TR" sz="1600" dirty="0">
                <a:solidFill>
                  <a:schemeClr val="tx1"/>
                </a:solidFill>
                <a:effectLst>
                  <a:glow>
                    <a:schemeClr val="bg1">
                      <a:alpha val="86000"/>
                    </a:schemeClr>
                  </a:glow>
                </a:effectLst>
                <a:latin typeface="Times New Roman" pitchFamily="18" charset="0"/>
                <a:cs typeface="Times New Roman" pitchFamily="18" charset="0"/>
              </a:rPr>
              <a:t>1-Department of Electrical and Electronics Engineering, Kahramanmaras Sutcu Imam University, Kahramanmaras, Turkey, ekilic@ksu.edu.tr</a:t>
            </a:r>
          </a:p>
          <a:p>
            <a:pPr algn="ctr"/>
            <a:r>
              <a:rPr lang="tr-TR" sz="1600" dirty="0">
                <a:solidFill>
                  <a:schemeClr val="tx1"/>
                </a:solidFill>
                <a:effectLst>
                  <a:glow>
                    <a:schemeClr val="bg1">
                      <a:alpha val="86000"/>
                    </a:schemeClr>
                  </a:glow>
                </a:effectLst>
                <a:latin typeface="Times New Roman" pitchFamily="18" charset="0"/>
                <a:cs typeface="Times New Roman" pitchFamily="18" charset="0"/>
              </a:rPr>
              <a:t>2-Department of Electrical and Electronics Engineering, Kahramanmaras Sutcu Imam University, Kahramanmaras, Turkey, ozcalik@yahoo.com</a:t>
            </a:r>
          </a:p>
          <a:p>
            <a:pPr algn="ctr"/>
            <a:r>
              <a:rPr lang="tr-TR" sz="1600" dirty="0">
                <a:solidFill>
                  <a:schemeClr val="tx1"/>
                </a:solidFill>
                <a:effectLst>
                  <a:glow>
                    <a:schemeClr val="bg1">
                      <a:alpha val="86000"/>
                    </a:schemeClr>
                  </a:glow>
                </a:effectLst>
                <a:latin typeface="Times New Roman" pitchFamily="18" charset="0"/>
                <a:cs typeface="Times New Roman" pitchFamily="18" charset="0"/>
              </a:rPr>
              <a:t>3-Department of Electrical and Electronics Engineering, Kahramanmaras Sutcu Imam University, Kahramanmaras, Turkey, sabanyilmaz1@hotmail.com</a:t>
            </a:r>
          </a:p>
          <a:p>
            <a:pPr algn="ctr"/>
            <a:r>
              <a:rPr lang="tr-TR" sz="1600" dirty="0">
                <a:solidFill>
                  <a:schemeClr val="tx1"/>
                </a:solidFill>
                <a:effectLst>
                  <a:glow>
                    <a:schemeClr val="bg1">
                      <a:alpha val="86000"/>
                    </a:schemeClr>
                  </a:glow>
                </a:effectLst>
                <a:latin typeface="Times New Roman" pitchFamily="18" charset="0"/>
                <a:cs typeface="Times New Roman" pitchFamily="18" charset="0"/>
              </a:rPr>
              <a:t>4-Department of Electrical and Electronics Engineering, Kahramanmaras Sutcu Imam University, Kahramanmaras, Turkey, samisit@hotmail.com</a:t>
            </a:r>
          </a:p>
        </p:txBody>
      </p:sp>
      <p:sp>
        <p:nvSpPr>
          <p:cNvPr id="40" name="Dikdörtgen 39"/>
          <p:cNvSpPr/>
          <p:nvPr/>
        </p:nvSpPr>
        <p:spPr>
          <a:xfrm>
            <a:off x="9811055" y="395538"/>
            <a:ext cx="14819514" cy="2781275"/>
          </a:xfrm>
          <a:prstGeom prst="rect">
            <a:avLst/>
          </a:prstGeom>
          <a:noFill/>
          <a:ln>
            <a:noFill/>
          </a:ln>
        </p:spPr>
        <p:style>
          <a:lnRef idx="1">
            <a:schemeClr val="dk1"/>
          </a:lnRef>
          <a:fillRef idx="2">
            <a:schemeClr val="dk1"/>
          </a:fillRef>
          <a:effectRef idx="1">
            <a:schemeClr val="dk1"/>
          </a:effectRef>
          <a:fontRef idx="minor">
            <a:schemeClr val="dk1"/>
          </a:fontRef>
        </p:style>
        <p:txBody>
          <a:bodyPr rtlCol="0" anchor="ctr"/>
          <a:lstStyle/>
          <a:p>
            <a:pPr marR="457200" algn="ctr">
              <a:spcBef>
                <a:spcPts val="500"/>
              </a:spcBef>
            </a:pPr>
            <a:r>
              <a:rPr lang="en-US" sz="7000" b="1" kern="1400" dirty="0">
                <a:effectLst>
                  <a:glow rad="203200">
                    <a:schemeClr val="bg1"/>
                  </a:glow>
                </a:effectLst>
                <a:latin typeface="Times New Roman" panose="02020603050405020304" pitchFamily="18" charset="0"/>
                <a:ea typeface="Times New Roman" panose="02020603050405020304" pitchFamily="18" charset="0"/>
              </a:rPr>
              <a:t>A Comparative Analysis of FLC and ANFIS Controller</a:t>
            </a:r>
            <a:r>
              <a:rPr lang="tr-TR" sz="7000" b="1" kern="1400" dirty="0">
                <a:effectLst>
                  <a:glow rad="203200">
                    <a:schemeClr val="bg1"/>
                  </a:glow>
                </a:effectLst>
                <a:latin typeface="Times New Roman" panose="02020603050405020304" pitchFamily="18" charset="0"/>
                <a:ea typeface="Times New Roman" panose="02020603050405020304" pitchFamily="18" charset="0"/>
              </a:rPr>
              <a:t> </a:t>
            </a:r>
            <a:r>
              <a:rPr lang="en-US" sz="7000" b="1" kern="1400" dirty="0">
                <a:effectLst>
                  <a:glow rad="203200">
                    <a:schemeClr val="bg1"/>
                  </a:glow>
                </a:effectLst>
                <a:latin typeface="Times New Roman" panose="02020603050405020304" pitchFamily="18" charset="0"/>
                <a:ea typeface="Times New Roman" panose="02020603050405020304" pitchFamily="18" charset="0"/>
              </a:rPr>
              <a:t>for Vector Controlled Induction Motor Drive</a:t>
            </a:r>
            <a:endParaRPr lang="tr-TR" sz="7000" b="1" dirty="0">
              <a:effectLst>
                <a:glow rad="203200">
                  <a:schemeClr val="bg1"/>
                </a:glow>
              </a:effectLst>
              <a:latin typeface="Times New Roman" panose="02020603050405020304" pitchFamily="18" charset="0"/>
              <a:ea typeface="MS Mincho" panose="02020609040205080304" pitchFamily="49" charset="-128"/>
            </a:endParaRPr>
          </a:p>
        </p:txBody>
      </p:sp>
      <p:sp>
        <p:nvSpPr>
          <p:cNvPr id="2052" name="Rectangle 4"/>
          <p:cNvSpPr>
            <a:spLocks noChangeArrowheads="1"/>
          </p:cNvSpPr>
          <p:nvPr/>
        </p:nvSpPr>
        <p:spPr bwMode="auto">
          <a:xfrm>
            <a:off x="1059658" y="-502660"/>
            <a:ext cx="184731" cy="139743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sp>
        <p:nvSpPr>
          <p:cNvPr id="2054" name="Rectangle 6"/>
          <p:cNvSpPr>
            <a:spLocks noChangeArrowheads="1"/>
          </p:cNvSpPr>
          <p:nvPr/>
        </p:nvSpPr>
        <p:spPr bwMode="auto">
          <a:xfrm>
            <a:off x="1059658" y="-502660"/>
            <a:ext cx="184731" cy="139743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sp>
        <p:nvSpPr>
          <p:cNvPr id="2056" name="Rectangle 8"/>
          <p:cNvSpPr>
            <a:spLocks noChangeArrowheads="1"/>
          </p:cNvSpPr>
          <p:nvPr/>
        </p:nvSpPr>
        <p:spPr bwMode="auto">
          <a:xfrm>
            <a:off x="1059658" y="-502660"/>
            <a:ext cx="184731" cy="139743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sp>
        <p:nvSpPr>
          <p:cNvPr id="2058" name="Rectangle 10"/>
          <p:cNvSpPr>
            <a:spLocks noChangeArrowheads="1"/>
          </p:cNvSpPr>
          <p:nvPr/>
        </p:nvSpPr>
        <p:spPr bwMode="auto">
          <a:xfrm>
            <a:off x="1059658" y="-502660"/>
            <a:ext cx="184731" cy="139743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sp>
        <p:nvSpPr>
          <p:cNvPr id="2068" name="Rectangle 20"/>
          <p:cNvSpPr>
            <a:spLocks noChangeArrowheads="1"/>
          </p:cNvSpPr>
          <p:nvPr/>
        </p:nvSpPr>
        <p:spPr bwMode="auto">
          <a:xfrm>
            <a:off x="1059658" y="-502660"/>
            <a:ext cx="184731" cy="139743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sp>
        <p:nvSpPr>
          <p:cNvPr id="27" name="Dikdörtgen 26"/>
          <p:cNvSpPr/>
          <p:nvPr/>
        </p:nvSpPr>
        <p:spPr>
          <a:xfrm>
            <a:off x="0" y="0"/>
            <a:ext cx="32399287" cy="43004583"/>
          </a:xfrm>
          <a:prstGeom prst="rect">
            <a:avLst/>
          </a:prstGeom>
          <a:noFill/>
          <a:ln w="1270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0" name="Yuvarlatılmış Dikdörtgen 29"/>
          <p:cNvSpPr/>
          <p:nvPr/>
        </p:nvSpPr>
        <p:spPr>
          <a:xfrm>
            <a:off x="613439" y="9697815"/>
            <a:ext cx="7560000" cy="27960290"/>
          </a:xfrm>
          <a:prstGeom prst="roundRect">
            <a:avLst>
              <a:gd name="adj" fmla="val 437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indent="129540" algn="ctr">
              <a:spcAft>
                <a:spcPts val="1000"/>
              </a:spcAft>
            </a:pPr>
            <a:r>
              <a:rPr lang="en-US" sz="3500" b="1" kern="0" cap="small" dirty="0" smtClean="0">
                <a:solidFill>
                  <a:schemeClr val="tx1"/>
                </a:solidFill>
                <a:latin typeface="Arial" panose="020B0604020202020204" pitchFamily="34" charset="0"/>
                <a:ea typeface="MS Mincho" panose="02020609040205080304" pitchFamily="49" charset="-128"/>
                <a:cs typeface="Arial" panose="020B0604020202020204" pitchFamily="34" charset="0"/>
              </a:rPr>
              <a:t>DYNAMIC MODEL OF INDUCTION MOTOR</a:t>
            </a:r>
          </a:p>
          <a:p>
            <a:pPr indent="128270" algn="just"/>
            <a:r>
              <a:rPr lang="en-US" sz="32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A dynamic model of the induction motor to be controlled must be known in order to understand, analyze and design vector controlled drives. It has been found that the dynamic model equations developed on a rotating reference frame is easier to describe the characteristics of induction motors.</a:t>
            </a:r>
            <a:r>
              <a:rPr lang="tr-TR" sz="32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 </a:t>
            </a:r>
            <a:r>
              <a:rPr lang="en-US" sz="32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Differential equations in synchronously rotating d-q reference frame model can be arranged as follows in order to induction motor</a:t>
            </a:r>
            <a:r>
              <a:rPr lang="tr-TR" sz="32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a:t>
            </a:r>
          </a:p>
          <a:p>
            <a:pPr indent="128270" algn="just"/>
            <a:endParaRPr lang="tr-TR" sz="3500" dirty="0" smtClean="0">
              <a:solidFill>
                <a:schemeClr val="tx1"/>
              </a:solidFill>
              <a:latin typeface="Times New Roman" panose="02020603050405020304" pitchFamily="18" charset="0"/>
              <a:ea typeface="Times New Roman" panose="02020603050405020304" pitchFamily="18" charset="0"/>
            </a:endParaRPr>
          </a:p>
          <a:p>
            <a:pPr indent="128270" algn="just"/>
            <a:endParaRPr lang="tr-TR" sz="3500" dirty="0" smtClean="0">
              <a:solidFill>
                <a:schemeClr val="tx1"/>
              </a:solidFill>
              <a:latin typeface="Times New Roman" panose="02020603050405020304" pitchFamily="18" charset="0"/>
              <a:ea typeface="Times New Roman" panose="02020603050405020304" pitchFamily="18" charset="0"/>
            </a:endParaRPr>
          </a:p>
          <a:p>
            <a:pPr indent="128270" algn="just"/>
            <a:endParaRPr lang="tr-TR" sz="3500" dirty="0" smtClean="0">
              <a:solidFill>
                <a:schemeClr val="tx1"/>
              </a:solidFill>
              <a:latin typeface="Times New Roman" panose="02020603050405020304" pitchFamily="18" charset="0"/>
              <a:ea typeface="Times New Roman" panose="02020603050405020304" pitchFamily="18" charset="0"/>
            </a:endParaRPr>
          </a:p>
          <a:p>
            <a:pPr indent="128270" algn="just"/>
            <a:endParaRPr lang="tr-TR" sz="3500" dirty="0" smtClean="0">
              <a:solidFill>
                <a:schemeClr val="tx1"/>
              </a:solidFill>
              <a:latin typeface="Times New Roman" panose="02020603050405020304" pitchFamily="18" charset="0"/>
              <a:ea typeface="Times New Roman" panose="02020603050405020304" pitchFamily="18" charset="0"/>
            </a:endParaRPr>
          </a:p>
          <a:p>
            <a:pPr indent="128270" algn="just"/>
            <a:endParaRPr lang="tr-TR" sz="3500" dirty="0" smtClean="0">
              <a:solidFill>
                <a:schemeClr val="tx1"/>
              </a:solidFill>
              <a:latin typeface="Times New Roman" panose="02020603050405020304" pitchFamily="18" charset="0"/>
              <a:ea typeface="Times New Roman" panose="02020603050405020304" pitchFamily="18" charset="0"/>
            </a:endParaRPr>
          </a:p>
          <a:p>
            <a:pPr indent="128270" algn="just"/>
            <a:endParaRPr lang="tr-TR" sz="3500" dirty="0" smtClean="0">
              <a:solidFill>
                <a:schemeClr val="tx1"/>
              </a:solidFill>
              <a:latin typeface="Times New Roman" panose="02020603050405020304" pitchFamily="18" charset="0"/>
              <a:ea typeface="Times New Roman" panose="02020603050405020304" pitchFamily="18" charset="0"/>
            </a:endParaRPr>
          </a:p>
          <a:p>
            <a:pPr indent="128270" algn="just"/>
            <a:endParaRPr lang="tr-TR" sz="3500" dirty="0" smtClean="0">
              <a:solidFill>
                <a:schemeClr val="tx1"/>
              </a:solidFill>
              <a:latin typeface="Times New Roman" panose="02020603050405020304" pitchFamily="18" charset="0"/>
              <a:ea typeface="Times New Roman" panose="02020603050405020304" pitchFamily="18" charset="0"/>
            </a:endParaRPr>
          </a:p>
          <a:p>
            <a:pPr indent="128270" algn="just"/>
            <a:endParaRPr lang="tr-TR" sz="3500" dirty="0" smtClean="0">
              <a:solidFill>
                <a:schemeClr val="tx1"/>
              </a:solidFill>
              <a:latin typeface="Times New Roman" panose="02020603050405020304" pitchFamily="18" charset="0"/>
              <a:ea typeface="Times New Roman" panose="02020603050405020304" pitchFamily="18" charset="0"/>
            </a:endParaRPr>
          </a:p>
          <a:p>
            <a:pPr indent="128270" algn="just"/>
            <a:endParaRPr lang="tr-TR" sz="3500" dirty="0" smtClean="0">
              <a:solidFill>
                <a:schemeClr val="tx1"/>
              </a:solidFill>
              <a:latin typeface="Times New Roman" panose="02020603050405020304" pitchFamily="18" charset="0"/>
              <a:ea typeface="Times New Roman" panose="02020603050405020304" pitchFamily="18" charset="0"/>
            </a:endParaRPr>
          </a:p>
          <a:p>
            <a:pPr indent="128270" algn="just"/>
            <a:r>
              <a:rPr lang="en-US" sz="32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where </a:t>
            </a:r>
            <a:r>
              <a:rPr lang="en-US" sz="3200" dirty="0" err="1" smtClean="0">
                <a:solidFill>
                  <a:schemeClr val="tx1"/>
                </a:solidFill>
                <a:latin typeface="Arial" panose="020B0604020202020204" pitchFamily="34" charset="0"/>
                <a:ea typeface="Times New Roman" panose="02020603050405020304" pitchFamily="18" charset="0"/>
                <a:cs typeface="Arial" panose="020B0604020202020204" pitchFamily="34" charset="0"/>
              </a:rPr>
              <a:t>ωs</a:t>
            </a:r>
            <a:r>
              <a:rPr lang="en-US" sz="32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 and </a:t>
            </a:r>
            <a:r>
              <a:rPr lang="en-US" sz="3200" dirty="0" err="1" smtClean="0">
                <a:solidFill>
                  <a:schemeClr val="tx1"/>
                </a:solidFill>
                <a:latin typeface="Arial" panose="020B0604020202020204" pitchFamily="34" charset="0"/>
                <a:ea typeface="Times New Roman" panose="02020603050405020304" pitchFamily="18" charset="0"/>
                <a:cs typeface="Arial" panose="020B0604020202020204" pitchFamily="34" charset="0"/>
              </a:rPr>
              <a:t>ωr</a:t>
            </a:r>
            <a:r>
              <a:rPr lang="en-US" sz="32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 are respectively, electrical synchronous stator and rotor speed, </a:t>
            </a:r>
            <a:r>
              <a:rPr lang="en-US" sz="3200" dirty="0" err="1" smtClean="0">
                <a:solidFill>
                  <a:schemeClr val="tx1"/>
                </a:solidFill>
                <a:latin typeface="Arial" panose="020B0604020202020204" pitchFamily="34" charset="0"/>
                <a:ea typeface="Times New Roman" panose="02020603050405020304" pitchFamily="18" charset="0"/>
                <a:cs typeface="Arial" panose="020B0604020202020204" pitchFamily="34" charset="0"/>
              </a:rPr>
              <a:t>Vsd</a:t>
            </a:r>
            <a:r>
              <a:rPr lang="en-US" sz="32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 , </a:t>
            </a:r>
            <a:r>
              <a:rPr lang="en-US" sz="3200" dirty="0" err="1" smtClean="0">
                <a:solidFill>
                  <a:schemeClr val="tx1"/>
                </a:solidFill>
                <a:latin typeface="Arial" panose="020B0604020202020204" pitchFamily="34" charset="0"/>
                <a:ea typeface="Times New Roman" panose="02020603050405020304" pitchFamily="18" charset="0"/>
                <a:cs typeface="Arial" panose="020B0604020202020204" pitchFamily="34" charset="0"/>
              </a:rPr>
              <a:t>Vsq</a:t>
            </a:r>
            <a:r>
              <a:rPr lang="en-US" sz="32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 </a:t>
            </a:r>
            <a:r>
              <a:rPr lang="en-US" sz="3200" dirty="0" err="1" smtClean="0">
                <a:solidFill>
                  <a:schemeClr val="tx1"/>
                </a:solidFill>
                <a:latin typeface="Arial" panose="020B0604020202020204" pitchFamily="34" charset="0"/>
                <a:ea typeface="Times New Roman" panose="02020603050405020304" pitchFamily="18" charset="0"/>
                <a:cs typeface="Arial" panose="020B0604020202020204" pitchFamily="34" charset="0"/>
              </a:rPr>
              <a:t>isd</a:t>
            </a:r>
            <a:r>
              <a:rPr lang="en-US" sz="32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 , </a:t>
            </a:r>
            <a:r>
              <a:rPr lang="en-US" sz="3200" dirty="0" err="1" smtClean="0">
                <a:solidFill>
                  <a:schemeClr val="tx1"/>
                </a:solidFill>
                <a:latin typeface="Arial" panose="020B0604020202020204" pitchFamily="34" charset="0"/>
                <a:ea typeface="Times New Roman" panose="02020603050405020304" pitchFamily="18" charset="0"/>
                <a:cs typeface="Arial" panose="020B0604020202020204" pitchFamily="34" charset="0"/>
              </a:rPr>
              <a:t>isq</a:t>
            </a:r>
            <a:r>
              <a:rPr lang="en-US" sz="32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 , </a:t>
            </a:r>
            <a:r>
              <a:rPr lang="en-US" sz="3200" dirty="0" err="1" smtClean="0">
                <a:solidFill>
                  <a:schemeClr val="tx1"/>
                </a:solidFill>
                <a:latin typeface="Arial" panose="020B0604020202020204" pitchFamily="34" charset="0"/>
                <a:ea typeface="Times New Roman" panose="02020603050405020304" pitchFamily="18" charset="0"/>
                <a:cs typeface="Arial" panose="020B0604020202020204" pitchFamily="34" charset="0"/>
              </a:rPr>
              <a:t>ψrd</a:t>
            </a:r>
            <a:r>
              <a:rPr lang="en-US" sz="32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 and </a:t>
            </a:r>
            <a:r>
              <a:rPr lang="en-US" sz="3200" dirty="0" err="1" smtClean="0">
                <a:solidFill>
                  <a:schemeClr val="tx1"/>
                </a:solidFill>
                <a:latin typeface="Arial" panose="020B0604020202020204" pitchFamily="34" charset="0"/>
                <a:ea typeface="Times New Roman" panose="02020603050405020304" pitchFamily="18" charset="0"/>
                <a:cs typeface="Arial" panose="020B0604020202020204" pitchFamily="34" charset="0"/>
              </a:rPr>
              <a:t>ψrq</a:t>
            </a:r>
            <a:r>
              <a:rPr lang="en-US" sz="32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 are stator voltages, stator currents and rotor fluxes d-q components reference frame; </a:t>
            </a:r>
            <a:r>
              <a:rPr lang="en-US" sz="3200" dirty="0" err="1" smtClean="0">
                <a:solidFill>
                  <a:schemeClr val="tx1"/>
                </a:solidFill>
                <a:latin typeface="Arial" panose="020B0604020202020204" pitchFamily="34" charset="0"/>
                <a:ea typeface="Times New Roman" panose="02020603050405020304" pitchFamily="18" charset="0"/>
                <a:cs typeface="Arial" panose="020B0604020202020204" pitchFamily="34" charset="0"/>
              </a:rPr>
              <a:t>Rs</a:t>
            </a:r>
            <a:r>
              <a:rPr lang="en-US" sz="32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 and </a:t>
            </a:r>
            <a:r>
              <a:rPr lang="en-US" sz="3200" dirty="0" err="1" smtClean="0">
                <a:solidFill>
                  <a:schemeClr val="tx1"/>
                </a:solidFill>
                <a:latin typeface="Arial" panose="020B0604020202020204" pitchFamily="34" charset="0"/>
                <a:ea typeface="Times New Roman" panose="02020603050405020304" pitchFamily="18" charset="0"/>
                <a:cs typeface="Arial" panose="020B0604020202020204" pitchFamily="34" charset="0"/>
              </a:rPr>
              <a:t>Rr</a:t>
            </a:r>
            <a:r>
              <a:rPr lang="en-US" sz="32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 are stator and rotor resistances, </a:t>
            </a:r>
            <a:r>
              <a:rPr lang="en-US" sz="3200" dirty="0" err="1" smtClean="0">
                <a:solidFill>
                  <a:schemeClr val="tx1"/>
                </a:solidFill>
                <a:latin typeface="Arial" panose="020B0604020202020204" pitchFamily="34" charset="0"/>
                <a:ea typeface="Times New Roman" panose="02020603050405020304" pitchFamily="18" charset="0"/>
                <a:cs typeface="Arial" panose="020B0604020202020204" pitchFamily="34" charset="0"/>
              </a:rPr>
              <a:t>Ls</a:t>
            </a:r>
            <a:r>
              <a:rPr lang="en-US" sz="32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 and </a:t>
            </a:r>
            <a:r>
              <a:rPr lang="en-US" sz="3200" dirty="0" err="1" smtClean="0">
                <a:solidFill>
                  <a:schemeClr val="tx1"/>
                </a:solidFill>
                <a:latin typeface="Arial" panose="020B0604020202020204" pitchFamily="34" charset="0"/>
                <a:ea typeface="Times New Roman" panose="02020603050405020304" pitchFamily="18" charset="0"/>
                <a:cs typeface="Arial" panose="020B0604020202020204" pitchFamily="34" charset="0"/>
              </a:rPr>
              <a:t>Lr</a:t>
            </a:r>
            <a:r>
              <a:rPr lang="en-US" sz="32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 are stator and rotor main inductances, Lm is mutual inductance between stator and rotor, p is number of motor poles, J is system inertia, B is viscous friction coefficient, TL is load torque, RE is equivalent resistance, σ is leakage coefficient. The electromagnetic torque and electrical rotor speed that linked to shaft motor speed as given by:</a:t>
            </a:r>
            <a:endParaRPr lang="tr-TR" sz="3200"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8270" algn="just"/>
            <a:endParaRPr lang="tr-TR" sz="3200" dirty="0">
              <a:solidFill>
                <a:schemeClr val="tx1"/>
              </a:solidFill>
              <a:latin typeface="Arial" panose="020B0604020202020204" pitchFamily="34" charset="0"/>
              <a:cs typeface="Arial" panose="020B0604020202020204" pitchFamily="34" charset="0"/>
            </a:endParaRPr>
          </a:p>
          <a:p>
            <a:pPr indent="128270" algn="just"/>
            <a:endParaRPr lang="tr-TR" sz="3200" dirty="0" smtClean="0">
              <a:solidFill>
                <a:schemeClr val="tx1"/>
              </a:solidFill>
              <a:latin typeface="Arial" panose="020B0604020202020204" pitchFamily="34" charset="0"/>
              <a:cs typeface="Arial" panose="020B0604020202020204" pitchFamily="34" charset="0"/>
            </a:endParaRPr>
          </a:p>
          <a:p>
            <a:pPr indent="128270" algn="just"/>
            <a:endParaRPr lang="tr-TR" sz="3200" dirty="0">
              <a:solidFill>
                <a:schemeClr val="tx1"/>
              </a:solidFill>
              <a:latin typeface="Arial" panose="020B0604020202020204" pitchFamily="34" charset="0"/>
              <a:cs typeface="Arial" panose="020B0604020202020204" pitchFamily="34" charset="0"/>
            </a:endParaRPr>
          </a:p>
          <a:p>
            <a:pPr indent="128270" algn="just"/>
            <a:r>
              <a:rPr lang="en-US" sz="3200" dirty="0" smtClean="0">
                <a:solidFill>
                  <a:schemeClr val="tx1"/>
                </a:solidFill>
                <a:latin typeface="Arial" panose="020B0604020202020204" pitchFamily="34" charset="0"/>
                <a:cs typeface="Arial" panose="020B0604020202020204" pitchFamily="34" charset="0"/>
              </a:rPr>
              <a:t>The </a:t>
            </a:r>
            <a:r>
              <a:rPr lang="en-US" sz="3200" dirty="0">
                <a:solidFill>
                  <a:schemeClr val="tx1"/>
                </a:solidFill>
                <a:latin typeface="Arial" panose="020B0604020202020204" pitchFamily="34" charset="0"/>
                <a:cs typeface="Arial" panose="020B0604020202020204" pitchFamily="34" charset="0"/>
              </a:rPr>
              <a:t>motor slip frequency can be calculated from the reference values of the stator current components as follow:</a:t>
            </a:r>
            <a:endParaRPr lang="tr-TR" sz="3200" dirty="0">
              <a:solidFill>
                <a:schemeClr val="tx1"/>
              </a:solidFill>
              <a:latin typeface="Arial" panose="020B0604020202020204" pitchFamily="34" charset="0"/>
              <a:cs typeface="Arial" panose="020B0604020202020204" pitchFamily="34" charset="0"/>
            </a:endParaRPr>
          </a:p>
          <a:p>
            <a:pPr indent="128270" algn="just"/>
            <a:r>
              <a:rPr lang="en-US" sz="3200" dirty="0" smtClean="0">
                <a:latin typeface="Arial" panose="020B0604020202020204" pitchFamily="34" charset="0"/>
                <a:cs typeface="Arial" panose="020B0604020202020204" pitchFamily="34" charset="0"/>
              </a:rPr>
              <a:t>follow</a:t>
            </a:r>
            <a:r>
              <a:rPr lang="en-US" sz="3200" dirty="0">
                <a:latin typeface="Arial" panose="020B0604020202020204" pitchFamily="34" charset="0"/>
                <a:cs typeface="Arial" panose="020B0604020202020204" pitchFamily="34" charset="0"/>
              </a:rPr>
              <a:t>:</a:t>
            </a:r>
            <a:endParaRPr lang="tr-TR" sz="3200" dirty="0">
              <a:latin typeface="Arial" panose="020B0604020202020204" pitchFamily="34" charset="0"/>
              <a:cs typeface="Arial" panose="020B0604020202020204" pitchFamily="34" charset="0"/>
            </a:endParaRPr>
          </a:p>
          <a:p>
            <a:pPr indent="128270" algn="just"/>
            <a:endParaRPr lang="tr-TR" sz="3200"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8270" algn="just"/>
            <a:r>
              <a:rPr lang="en-US" sz="3200" dirty="0" smtClean="0">
                <a:solidFill>
                  <a:schemeClr val="tx1"/>
                </a:solidFill>
                <a:latin typeface="Arial" panose="020B0604020202020204" pitchFamily="34" charset="0"/>
                <a:cs typeface="Arial" panose="020B0604020202020204" pitchFamily="34" charset="0"/>
              </a:rPr>
              <a:t>Rotor </a:t>
            </a:r>
            <a:r>
              <a:rPr lang="en-US" sz="3200" dirty="0">
                <a:solidFill>
                  <a:schemeClr val="tx1"/>
                </a:solidFill>
                <a:latin typeface="Arial" panose="020B0604020202020204" pitchFamily="34" charset="0"/>
                <a:cs typeface="Arial" panose="020B0604020202020204" pitchFamily="34" charset="0"/>
              </a:rPr>
              <a:t>flux position is given by:</a:t>
            </a:r>
            <a:endParaRPr lang="tr-TR" sz="3200" dirty="0">
              <a:solidFill>
                <a:schemeClr val="tx1"/>
              </a:solidFill>
              <a:latin typeface="Arial" panose="020B0604020202020204" pitchFamily="34" charset="0"/>
              <a:cs typeface="Arial" panose="020B0604020202020204" pitchFamily="34" charset="0"/>
            </a:endParaRPr>
          </a:p>
          <a:p>
            <a:pPr indent="128270" algn="just"/>
            <a:endParaRPr lang="tr-TR" sz="3200"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8270" algn="just"/>
            <a:r>
              <a:rPr lang="en-US" sz="32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 </a:t>
            </a:r>
            <a:r>
              <a:rPr lang="en-US" sz="3200" dirty="0">
                <a:solidFill>
                  <a:schemeClr val="tx1"/>
                </a:solidFill>
                <a:latin typeface="Arial" panose="020B0604020202020204" pitchFamily="34" charset="0"/>
                <a:cs typeface="Arial" panose="020B0604020202020204" pitchFamily="34" charset="0"/>
              </a:rPr>
              <a:t>Because of the multiplication terms of state variables, the induction motor model is the nonlinear state equations. The state variables are </a:t>
            </a:r>
            <a:r>
              <a:rPr lang="en-US" sz="3200" dirty="0" err="1">
                <a:solidFill>
                  <a:schemeClr val="tx1"/>
                </a:solidFill>
                <a:latin typeface="Arial" panose="020B0604020202020204" pitchFamily="34" charset="0"/>
                <a:cs typeface="Arial" panose="020B0604020202020204" pitchFamily="34" charset="0"/>
              </a:rPr>
              <a:t>isd</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isq</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ψrd</a:t>
            </a:r>
            <a:r>
              <a:rPr lang="en-US" sz="3200" dirty="0">
                <a:solidFill>
                  <a:schemeClr val="tx1"/>
                </a:solidFill>
                <a:latin typeface="Arial" panose="020B0604020202020204" pitchFamily="34" charset="0"/>
                <a:cs typeface="Arial" panose="020B0604020202020204" pitchFamily="34" charset="0"/>
              </a:rPr>
              <a:t>, </a:t>
            </a:r>
            <a:r>
              <a:rPr lang="en-US" sz="3200" dirty="0" err="1">
                <a:solidFill>
                  <a:schemeClr val="tx1"/>
                </a:solidFill>
                <a:latin typeface="Arial" panose="020B0604020202020204" pitchFamily="34" charset="0"/>
                <a:cs typeface="Arial" panose="020B0604020202020204" pitchFamily="34" charset="0"/>
              </a:rPr>
              <a:t>ψrq</a:t>
            </a:r>
            <a:r>
              <a:rPr lang="en-US" sz="3200" dirty="0">
                <a:solidFill>
                  <a:schemeClr val="tx1"/>
                </a:solidFill>
                <a:latin typeface="Arial" panose="020B0604020202020204" pitchFamily="34" charset="0"/>
                <a:cs typeface="Arial" panose="020B0604020202020204" pitchFamily="34" charset="0"/>
              </a:rPr>
              <a:t> and </a:t>
            </a:r>
            <a:r>
              <a:rPr lang="en-US" sz="3200" dirty="0" err="1">
                <a:solidFill>
                  <a:schemeClr val="tx1"/>
                </a:solidFill>
                <a:latin typeface="Arial" panose="020B0604020202020204" pitchFamily="34" charset="0"/>
                <a:cs typeface="Arial" panose="020B0604020202020204" pitchFamily="34" charset="0"/>
              </a:rPr>
              <a:t>ωr</a:t>
            </a:r>
            <a:r>
              <a:rPr lang="en-US" sz="3200" dirty="0" smtClean="0">
                <a:solidFill>
                  <a:schemeClr val="tx1"/>
                </a:solidFill>
                <a:latin typeface="Arial" panose="020B0604020202020204" pitchFamily="34" charset="0"/>
                <a:cs typeface="Arial" panose="020B0604020202020204" pitchFamily="34" charset="0"/>
              </a:rPr>
              <a:t>.</a:t>
            </a:r>
            <a:r>
              <a:rPr lang="tr-TR" sz="3200" dirty="0" smtClean="0">
                <a:solidFill>
                  <a:schemeClr val="tx1"/>
                </a:solidFill>
                <a:latin typeface="Arial" panose="020B0604020202020204" pitchFamily="34" charset="0"/>
                <a:cs typeface="Arial" panose="020B0604020202020204" pitchFamily="34" charset="0"/>
              </a:rPr>
              <a:t> </a:t>
            </a:r>
            <a:endParaRPr lang="en-US" sz="3200" dirty="0">
              <a:solidFill>
                <a:schemeClr val="tx1"/>
              </a:solidFill>
              <a:latin typeface="Arial" panose="020B0604020202020204" pitchFamily="34" charset="0"/>
              <a:cs typeface="Arial" panose="020B0604020202020204" pitchFamily="34" charset="0"/>
            </a:endParaRPr>
          </a:p>
        </p:txBody>
      </p:sp>
      <p:sp>
        <p:nvSpPr>
          <p:cNvPr id="20" name="Yuvarlatılmış Dikdörtgen 19"/>
          <p:cNvSpPr/>
          <p:nvPr/>
        </p:nvSpPr>
        <p:spPr>
          <a:xfrm>
            <a:off x="716756" y="5151150"/>
            <a:ext cx="30954369" cy="4212490"/>
          </a:xfrm>
          <a:prstGeom prst="roundRect">
            <a:avLst>
              <a:gd name="adj" fmla="val 1185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indent="129540" algn="just">
              <a:spcAft>
                <a:spcPts val="1000"/>
              </a:spcAft>
            </a:pPr>
            <a:r>
              <a:rPr lang="en-US" sz="3600" b="1" i="1" dirty="0">
                <a:solidFill>
                  <a:srgbClr val="FF0000"/>
                </a:solidFill>
                <a:latin typeface="Arial" panose="020B0604020202020204" pitchFamily="34" charset="0"/>
                <a:ea typeface="MS Mincho" panose="02020609040205080304" pitchFamily="49" charset="-128"/>
                <a:cs typeface="Arial" panose="020B0604020202020204" pitchFamily="34" charset="0"/>
              </a:rPr>
              <a:t>Abstract</a:t>
            </a:r>
            <a:r>
              <a:rPr lang="en-US" sz="3600" b="1" dirty="0">
                <a:solidFill>
                  <a:schemeClr val="tx1"/>
                </a:solidFill>
                <a:latin typeface="Arial" panose="020B0604020202020204" pitchFamily="34" charset="0"/>
                <a:ea typeface="MS Mincho" panose="02020609040205080304" pitchFamily="49" charset="-128"/>
                <a:cs typeface="Arial" panose="020B0604020202020204" pitchFamily="34" charset="0"/>
              </a:rPr>
              <a:t>—</a:t>
            </a:r>
            <a:r>
              <a:rPr lang="en-US" sz="3600" b="1" dirty="0">
                <a:solidFill>
                  <a:schemeClr val="tx1"/>
                </a:solidFill>
                <a:latin typeface="Arial" panose="020B0604020202020204" pitchFamily="34" charset="0"/>
                <a:ea typeface="Times New Roman" panose="02020603050405020304" pitchFamily="18" charset="0"/>
                <a:cs typeface="Arial" panose="020B0604020202020204" pitchFamily="34" charset="0"/>
              </a:rPr>
              <a:t> This paper presents an adaptive neuro-fuzzy inference system (ANFIS) based speed control for indirect field oriented controlled induction motor drive. The obtaining of maximum torque and efficiency in the motor necessitates a successful nonlinear speed control method due to the non-linear structure of the system.  In this work, a fuzzy logic controller (FLC) and ANFIS controller has been developed for speed control of induction motors. Parameters of ANFIS are tuned with on-line direct self-tuning method.  The performance of proposed controllers has been examined in different working conditions. Simulation studies shows robustness and suitability of drive for high performance drive applications.</a:t>
            </a:r>
            <a:endParaRPr lang="tr-TR" sz="3600" b="1"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9540" algn="just">
              <a:spcAft>
                <a:spcPts val="1000"/>
              </a:spcAft>
            </a:pPr>
            <a:r>
              <a:rPr lang="en-US" sz="3600" b="1" i="1" dirty="0">
                <a:solidFill>
                  <a:srgbClr val="FF0000"/>
                </a:solidFill>
                <a:latin typeface="Arial" panose="020B0604020202020204" pitchFamily="34" charset="0"/>
                <a:ea typeface="MS Mincho" panose="02020609040205080304" pitchFamily="49" charset="-128"/>
                <a:cs typeface="Arial" panose="020B0604020202020204" pitchFamily="34" charset="0"/>
              </a:rPr>
              <a:t>Keywords</a:t>
            </a:r>
            <a:r>
              <a:rPr lang="en-US" sz="3600" b="1" i="1" dirty="0">
                <a:solidFill>
                  <a:schemeClr val="tx1"/>
                </a:solidFill>
                <a:latin typeface="Arial" panose="020B0604020202020204" pitchFamily="34" charset="0"/>
                <a:ea typeface="MS Mincho" panose="02020609040205080304" pitchFamily="49" charset="-128"/>
                <a:cs typeface="Arial" panose="020B0604020202020204" pitchFamily="34" charset="0"/>
              </a:rPr>
              <a:t>— </a:t>
            </a:r>
            <a:r>
              <a:rPr lang="en-US" sz="3600" b="1" i="1" dirty="0">
                <a:solidFill>
                  <a:srgbClr val="0070C0"/>
                </a:solidFill>
                <a:latin typeface="Arial" panose="020B0604020202020204" pitchFamily="34" charset="0"/>
                <a:ea typeface="MS Mincho" panose="02020609040205080304" pitchFamily="49" charset="-128"/>
                <a:cs typeface="Arial" panose="020B0604020202020204" pitchFamily="34" charset="0"/>
              </a:rPr>
              <a:t>adaptive neuro-fuzzy control; fuzzy logic control; vector control; induction motor, self-tuning.</a:t>
            </a:r>
            <a:endParaRPr lang="tr-TR" sz="3600" b="1" dirty="0">
              <a:solidFill>
                <a:srgbClr val="0070C0"/>
              </a:solidFill>
              <a:latin typeface="Arial" panose="020B0604020202020204" pitchFamily="34" charset="0"/>
              <a:ea typeface="MS Mincho" panose="02020609040205080304" pitchFamily="49" charset="-128"/>
              <a:cs typeface="Arial" panose="020B0604020202020204" pitchFamily="34" charset="0"/>
            </a:endParaRPr>
          </a:p>
          <a:p>
            <a:pPr indent="128270" algn="just"/>
            <a:endParaRPr lang="en-US" sz="2500" dirty="0">
              <a:solidFill>
                <a:schemeClr val="tx1"/>
              </a:solidFill>
              <a:latin typeface="Times New Roman" panose="02020603050405020304" pitchFamily="18" charset="0"/>
              <a:ea typeface="Times New Roman" panose="02020603050405020304" pitchFamily="18" charset="0"/>
            </a:endParaRPr>
          </a:p>
        </p:txBody>
      </p:sp>
      <p:sp>
        <p:nvSpPr>
          <p:cNvPr id="21" name="Yuvarlatılmış Dikdörtgen 20"/>
          <p:cNvSpPr/>
          <p:nvPr/>
        </p:nvSpPr>
        <p:spPr>
          <a:xfrm>
            <a:off x="8564590" y="9831118"/>
            <a:ext cx="7560000" cy="27932152"/>
          </a:xfrm>
          <a:prstGeom prst="roundRect">
            <a:avLst>
              <a:gd name="adj" fmla="val 437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indent="129540" algn="just">
              <a:spcAft>
                <a:spcPts val="1000"/>
              </a:spcAft>
            </a:pPr>
            <a:endParaRPr lang="tr-TR" sz="2500" dirty="0" smtClean="0">
              <a:solidFill>
                <a:schemeClr val="tx1"/>
              </a:solidFill>
              <a:latin typeface="Times New Roman" panose="02020603050405020304" pitchFamily="18" charset="0"/>
              <a:ea typeface="Times New Roman" panose="02020603050405020304" pitchFamily="18" charset="0"/>
            </a:endParaRPr>
          </a:p>
          <a:p>
            <a:pPr indent="129540" algn="just">
              <a:spcAft>
                <a:spcPts val="1000"/>
              </a:spcAft>
            </a:pPr>
            <a:endParaRPr lang="tr-TR" sz="2500" dirty="0">
              <a:solidFill>
                <a:schemeClr val="tx1"/>
              </a:solidFill>
              <a:latin typeface="Times New Roman" panose="02020603050405020304" pitchFamily="18" charset="0"/>
              <a:ea typeface="Times New Roman" panose="02020603050405020304" pitchFamily="18" charset="0"/>
            </a:endParaRPr>
          </a:p>
          <a:p>
            <a:pPr indent="129540" algn="just">
              <a:spcAft>
                <a:spcPts val="1000"/>
              </a:spcAft>
            </a:pPr>
            <a:endParaRPr lang="tr-TR" sz="2500" dirty="0" smtClean="0">
              <a:solidFill>
                <a:schemeClr val="tx1"/>
              </a:solidFill>
              <a:latin typeface="Times New Roman" panose="02020603050405020304" pitchFamily="18" charset="0"/>
              <a:ea typeface="Times New Roman" panose="02020603050405020304" pitchFamily="18" charset="0"/>
            </a:endParaRPr>
          </a:p>
          <a:p>
            <a:pPr indent="129540" algn="just">
              <a:spcAft>
                <a:spcPts val="1000"/>
              </a:spcAft>
            </a:pPr>
            <a:endParaRPr lang="tr-TR" sz="2500" dirty="0">
              <a:solidFill>
                <a:schemeClr val="tx1"/>
              </a:solidFill>
              <a:latin typeface="Times New Roman" panose="02020603050405020304" pitchFamily="18" charset="0"/>
              <a:ea typeface="Times New Roman" panose="02020603050405020304" pitchFamily="18" charset="0"/>
            </a:endParaRPr>
          </a:p>
          <a:p>
            <a:pPr indent="129540" algn="just">
              <a:spcAft>
                <a:spcPts val="1000"/>
              </a:spcAft>
            </a:pPr>
            <a:endParaRPr lang="tr-TR" sz="2500" dirty="0" smtClean="0">
              <a:solidFill>
                <a:schemeClr val="tx1"/>
              </a:solidFill>
              <a:latin typeface="Times New Roman" panose="02020603050405020304" pitchFamily="18" charset="0"/>
              <a:ea typeface="Times New Roman" panose="02020603050405020304" pitchFamily="18" charset="0"/>
            </a:endParaRPr>
          </a:p>
          <a:p>
            <a:pPr indent="129540" algn="ctr">
              <a:spcAft>
                <a:spcPts val="1000"/>
              </a:spcAft>
            </a:pPr>
            <a:r>
              <a:rPr lang="en-US" sz="25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Fig</a:t>
            </a:r>
            <a:r>
              <a:rPr lang="en-US" sz="2500" dirty="0">
                <a:solidFill>
                  <a:schemeClr val="tx1"/>
                </a:solidFill>
                <a:latin typeface="Arial" panose="020B0604020202020204" pitchFamily="34" charset="0"/>
                <a:ea typeface="Times New Roman" panose="02020603050405020304" pitchFamily="18" charset="0"/>
                <a:cs typeface="Arial" panose="020B0604020202020204" pitchFamily="34" charset="0"/>
              </a:rPr>
              <a:t>. </a:t>
            </a:r>
            <a:r>
              <a:rPr lang="en-US" sz="25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1.Structure </a:t>
            </a:r>
            <a:r>
              <a:rPr lang="en-US" sz="2500" dirty="0">
                <a:solidFill>
                  <a:schemeClr val="tx1"/>
                </a:solidFill>
                <a:latin typeface="Arial" panose="020B0604020202020204" pitchFamily="34" charset="0"/>
                <a:ea typeface="Times New Roman" panose="02020603050405020304" pitchFamily="18" charset="0"/>
                <a:cs typeface="Arial" panose="020B0604020202020204" pitchFamily="34" charset="0"/>
              </a:rPr>
              <a:t>of fuzzy logic </a:t>
            </a:r>
            <a:r>
              <a:rPr lang="en-US" sz="25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controller</a:t>
            </a:r>
            <a:endParaRPr lang="tr-TR" sz="2500"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9540" algn="ctr">
              <a:spcAft>
                <a:spcPts val="1000"/>
              </a:spcAft>
            </a:pPr>
            <a:endParaRPr lang="tr-TR" sz="25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9540" algn="ctr">
              <a:spcAft>
                <a:spcPts val="1000"/>
              </a:spcAft>
            </a:pPr>
            <a:endParaRPr lang="tr-TR" sz="2500"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9540" algn="ctr">
              <a:spcAft>
                <a:spcPts val="1000"/>
              </a:spcAft>
            </a:pPr>
            <a:endParaRPr lang="tr-TR" sz="2500"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9540" algn="ctr">
              <a:spcAft>
                <a:spcPts val="1000"/>
              </a:spcAft>
            </a:pPr>
            <a:endParaRPr lang="tr-TR" sz="25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9540" algn="ctr">
              <a:spcAft>
                <a:spcPts val="1000"/>
              </a:spcAft>
            </a:pPr>
            <a:endParaRPr lang="tr-TR" sz="2500"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9540" algn="ctr">
              <a:spcAft>
                <a:spcPts val="1000"/>
              </a:spcAft>
            </a:pPr>
            <a:endParaRPr lang="tr-TR" sz="25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9540" algn="ctr">
              <a:spcAft>
                <a:spcPts val="1000"/>
              </a:spcAft>
            </a:pPr>
            <a:endParaRPr lang="tr-TR" sz="25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9540" algn="ctr">
              <a:spcAft>
                <a:spcPts val="1000"/>
              </a:spcAft>
            </a:pPr>
            <a:endParaRPr lang="tr-TR" sz="2500"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9540" algn="ctr">
              <a:spcAft>
                <a:spcPts val="1000"/>
              </a:spcAft>
            </a:pPr>
            <a:r>
              <a:rPr lang="en-US" sz="2500" dirty="0">
                <a:solidFill>
                  <a:schemeClr val="tx1"/>
                </a:solidFill>
                <a:latin typeface="Arial" panose="020B0604020202020204" pitchFamily="34" charset="0"/>
                <a:ea typeface="Times New Roman" panose="02020603050405020304" pitchFamily="18" charset="0"/>
                <a:cs typeface="Arial" panose="020B0604020202020204" pitchFamily="34" charset="0"/>
              </a:rPr>
              <a:t>Fig. </a:t>
            </a:r>
            <a:r>
              <a:rPr lang="en-US" sz="25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2.Membership </a:t>
            </a:r>
            <a:r>
              <a:rPr lang="en-US" sz="2500" dirty="0">
                <a:solidFill>
                  <a:schemeClr val="tx1"/>
                </a:solidFill>
                <a:latin typeface="Arial" panose="020B0604020202020204" pitchFamily="34" charset="0"/>
                <a:ea typeface="Times New Roman" panose="02020603050405020304" pitchFamily="18" charset="0"/>
                <a:cs typeface="Arial" panose="020B0604020202020204" pitchFamily="34" charset="0"/>
              </a:rPr>
              <a:t>function for inputs and outputs variables</a:t>
            </a:r>
            <a:r>
              <a:rPr lang="en-US" sz="25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a:t>
            </a:r>
            <a:endParaRPr lang="tr-TR" sz="2500"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9540" algn="ctr">
              <a:spcAft>
                <a:spcPts val="1000"/>
              </a:spcAft>
            </a:pPr>
            <a:r>
              <a:rPr lang="tr-TR" sz="2800" cap="small" dirty="0" err="1" smtClean="0">
                <a:solidFill>
                  <a:schemeClr val="tx1"/>
                </a:solidFill>
              </a:rPr>
              <a:t>Table</a:t>
            </a:r>
            <a:r>
              <a:rPr lang="tr-TR" sz="2800" cap="small" dirty="0" smtClean="0">
                <a:solidFill>
                  <a:schemeClr val="tx1"/>
                </a:solidFill>
              </a:rPr>
              <a:t> 1.  </a:t>
            </a:r>
            <a:r>
              <a:rPr lang="en-US" sz="2800" cap="small" dirty="0" smtClean="0">
                <a:solidFill>
                  <a:schemeClr val="tx1"/>
                </a:solidFill>
              </a:rPr>
              <a:t>Fuzzy </a:t>
            </a:r>
            <a:r>
              <a:rPr lang="en-US" sz="2800" cap="small" dirty="0">
                <a:solidFill>
                  <a:schemeClr val="tx1"/>
                </a:solidFill>
              </a:rPr>
              <a:t>Rules</a:t>
            </a:r>
            <a:endParaRPr lang="tr-TR" sz="2800" cap="small" dirty="0">
              <a:solidFill>
                <a:schemeClr val="tx1"/>
              </a:solidFill>
            </a:endParaRPr>
          </a:p>
          <a:p>
            <a:pPr indent="129540" algn="ctr">
              <a:spcAft>
                <a:spcPts val="1000"/>
              </a:spcAft>
            </a:pPr>
            <a:endParaRPr lang="tr-TR" sz="2500"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9540" algn="ctr">
              <a:spcAft>
                <a:spcPts val="1000"/>
              </a:spcAft>
            </a:pPr>
            <a:endParaRPr lang="tr-TR" sz="25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9540" algn="ctr">
              <a:spcAft>
                <a:spcPts val="1000"/>
              </a:spcAft>
            </a:pPr>
            <a:endParaRPr lang="tr-TR" sz="2500"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9540" algn="ctr">
              <a:spcAft>
                <a:spcPts val="1000"/>
              </a:spcAft>
            </a:pPr>
            <a:endParaRPr lang="tr-TR" sz="25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9540" algn="ctr">
              <a:spcAft>
                <a:spcPts val="1000"/>
              </a:spcAft>
            </a:pPr>
            <a:endParaRPr lang="tr-TR" sz="2500"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9540" algn="ctr">
              <a:spcAft>
                <a:spcPts val="1000"/>
              </a:spcAft>
            </a:pPr>
            <a:endParaRPr lang="tr-TR" sz="25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9540" algn="ctr">
              <a:spcAft>
                <a:spcPts val="1000"/>
              </a:spcAft>
            </a:pPr>
            <a:endParaRPr lang="tr-TR" sz="2500"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9540" algn="ctr">
              <a:spcAft>
                <a:spcPts val="1000"/>
              </a:spcAft>
            </a:pPr>
            <a:r>
              <a:rPr lang="en-US" sz="3500" b="1" kern="0" cap="small" dirty="0" err="1">
                <a:solidFill>
                  <a:schemeClr val="tx1"/>
                </a:solidFill>
                <a:latin typeface="Arial" panose="020B0604020202020204" pitchFamily="34" charset="0"/>
                <a:ea typeface="MS Mincho" panose="02020609040205080304" pitchFamily="49" charset="-128"/>
                <a:cs typeface="Arial" panose="020B0604020202020204" pitchFamily="34" charset="0"/>
              </a:rPr>
              <a:t>Anfis</a:t>
            </a:r>
            <a:r>
              <a:rPr lang="en-US" sz="3500" b="1" kern="0" cap="small" dirty="0">
                <a:solidFill>
                  <a:schemeClr val="tx1"/>
                </a:solidFill>
                <a:latin typeface="Arial" panose="020B0604020202020204" pitchFamily="34" charset="0"/>
                <a:ea typeface="MS Mincho" panose="02020609040205080304" pitchFamily="49" charset="-128"/>
                <a:cs typeface="Arial" panose="020B0604020202020204" pitchFamily="34" charset="0"/>
              </a:rPr>
              <a:t> Controller</a:t>
            </a:r>
          </a:p>
          <a:p>
            <a:pPr indent="128270" algn="just">
              <a:spcAft>
                <a:spcPts val="1000"/>
              </a:spcAft>
            </a:pPr>
            <a:r>
              <a:rPr lang="en-US" sz="3200" dirty="0">
                <a:solidFill>
                  <a:schemeClr val="tx1"/>
                </a:solidFill>
                <a:latin typeface="Arial" panose="020B0604020202020204" pitchFamily="34" charset="0"/>
                <a:ea typeface="Times New Roman" panose="02020603050405020304" pitchFamily="18" charset="0"/>
                <a:cs typeface="Arial" panose="020B0604020202020204" pitchFamily="34" charset="0"/>
              </a:rPr>
              <a:t>ANFIS, proposed by J.S.R. Jang [26, 33], is an intelligent technique and is proved to be efficient in problems like classification, modeling, and control of complex systems. ANFIS are realized by an appropriate combination of neural and fuzzy systems. The premise parameters and consequent parameters are tuned using back-propagation algorithm. The proposed neuro-fuzzy controller incorporates fuzzy logic algorithm with a five layer artificial neural network (ANN) structure as shown in Fig. 3. ANFIS architecture that has two inputs e and </a:t>
            </a:r>
            <a:r>
              <a:rPr lang="en-US" sz="3200" dirty="0" smtClean="0">
                <a:solidFill>
                  <a:schemeClr val="tx1"/>
                </a:solidFill>
                <a:latin typeface="Courier New" panose="02070309020205020404" pitchFamily="49" charset="0"/>
                <a:ea typeface="Times New Roman" panose="02020603050405020304" pitchFamily="18" charset="0"/>
                <a:cs typeface="Courier New" panose="02070309020205020404" pitchFamily="49" charset="0"/>
              </a:rPr>
              <a:t>∆</a:t>
            </a:r>
            <a:r>
              <a:rPr lang="en-US" sz="32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e </a:t>
            </a:r>
            <a:r>
              <a:rPr lang="en-US" sz="3200" dirty="0">
                <a:solidFill>
                  <a:schemeClr val="tx1"/>
                </a:solidFill>
                <a:latin typeface="Arial" panose="020B0604020202020204" pitchFamily="34" charset="0"/>
                <a:ea typeface="Times New Roman" panose="02020603050405020304" pitchFamily="18" charset="0"/>
                <a:cs typeface="Arial" panose="020B0604020202020204" pitchFamily="34" charset="0"/>
              </a:rPr>
              <a:t>and one output </a:t>
            </a:r>
            <a:r>
              <a:rPr lang="en-US" sz="3200" dirty="0" err="1">
                <a:solidFill>
                  <a:schemeClr val="tx1"/>
                </a:solidFill>
                <a:latin typeface="Arial" panose="020B0604020202020204" pitchFamily="34" charset="0"/>
                <a:ea typeface="Times New Roman" panose="02020603050405020304" pitchFamily="18" charset="0"/>
                <a:cs typeface="Arial" panose="020B0604020202020204" pitchFamily="34" charset="0"/>
              </a:rPr>
              <a:t>Vd</a:t>
            </a:r>
            <a:r>
              <a:rPr lang="en-US" sz="3200" dirty="0">
                <a:solidFill>
                  <a:schemeClr val="tx1"/>
                </a:solidFill>
                <a:latin typeface="Arial" panose="020B0604020202020204" pitchFamily="34" charset="0"/>
                <a:ea typeface="Times New Roman" panose="02020603050405020304" pitchFamily="18" charset="0"/>
                <a:cs typeface="Arial" panose="020B0604020202020204" pitchFamily="34" charset="0"/>
              </a:rPr>
              <a:t> (or </a:t>
            </a:r>
            <a:r>
              <a:rPr lang="en-US" sz="3200" dirty="0" err="1">
                <a:solidFill>
                  <a:schemeClr val="tx1"/>
                </a:solidFill>
                <a:latin typeface="Arial" panose="020B0604020202020204" pitchFamily="34" charset="0"/>
                <a:ea typeface="Times New Roman" panose="02020603050405020304" pitchFamily="18" charset="0"/>
                <a:cs typeface="Arial" panose="020B0604020202020204" pitchFamily="34" charset="0"/>
              </a:rPr>
              <a:t>Vq</a:t>
            </a:r>
            <a:r>
              <a:rPr lang="en-US" sz="3200" dirty="0">
                <a:solidFill>
                  <a:schemeClr val="tx1"/>
                </a:solidFill>
                <a:latin typeface="Arial" panose="020B0604020202020204" pitchFamily="34" charset="0"/>
                <a:ea typeface="Times New Roman" panose="02020603050405020304" pitchFamily="18" charset="0"/>
                <a:cs typeface="Arial" panose="020B0604020202020204" pitchFamily="34" charset="0"/>
              </a:rPr>
              <a:t>).</a:t>
            </a:r>
          </a:p>
          <a:p>
            <a:pPr indent="129540" algn="ctr">
              <a:spcAft>
                <a:spcPts val="1000"/>
              </a:spcAft>
            </a:pPr>
            <a:endParaRPr lang="tr-TR" sz="25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9540" algn="ctr">
              <a:spcAft>
                <a:spcPts val="1000"/>
              </a:spcAft>
            </a:pPr>
            <a:endParaRPr lang="tr-TR" sz="2500"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9540" algn="ctr">
              <a:spcAft>
                <a:spcPts val="1000"/>
              </a:spcAft>
            </a:pPr>
            <a:endParaRPr lang="tr-TR" sz="25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9540" algn="ctr">
              <a:spcAft>
                <a:spcPts val="1000"/>
              </a:spcAft>
            </a:pPr>
            <a:endParaRPr lang="tr-TR" sz="2500"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9540" algn="ctr">
              <a:spcAft>
                <a:spcPts val="1000"/>
              </a:spcAft>
            </a:pPr>
            <a:endParaRPr lang="tr-TR" sz="25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9540" algn="ctr">
              <a:spcAft>
                <a:spcPts val="1000"/>
              </a:spcAft>
            </a:pPr>
            <a:endParaRPr lang="tr-TR" sz="2500"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9540" algn="ctr">
              <a:spcAft>
                <a:spcPts val="1000"/>
              </a:spcAft>
            </a:pPr>
            <a:endParaRPr lang="tr-TR" sz="25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9540" algn="ctr">
              <a:spcAft>
                <a:spcPts val="1000"/>
              </a:spcAft>
            </a:pPr>
            <a:endParaRPr lang="tr-TR" sz="2500"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9540" algn="ctr">
              <a:spcAft>
                <a:spcPts val="1000"/>
              </a:spcAft>
            </a:pPr>
            <a:endParaRPr lang="tr-TR" sz="25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9540" algn="ctr">
              <a:spcAft>
                <a:spcPts val="1000"/>
              </a:spcAft>
            </a:pPr>
            <a:endParaRPr lang="tr-TR" sz="2500"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9540" algn="ctr">
              <a:spcAft>
                <a:spcPts val="1000"/>
              </a:spcAft>
            </a:pPr>
            <a:endParaRPr lang="tr-TR" sz="25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9540" algn="ctr">
              <a:spcAft>
                <a:spcPts val="1000"/>
              </a:spcAft>
            </a:pPr>
            <a:endParaRPr lang="tr-TR" sz="2500"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9540" algn="ctr">
              <a:spcAft>
                <a:spcPts val="1000"/>
              </a:spcAft>
            </a:pPr>
            <a:r>
              <a:rPr lang="en-US" sz="25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Fig</a:t>
            </a:r>
            <a:r>
              <a:rPr lang="en-US" sz="2500" dirty="0">
                <a:solidFill>
                  <a:schemeClr val="tx1"/>
                </a:solidFill>
                <a:latin typeface="Arial" panose="020B0604020202020204" pitchFamily="34" charset="0"/>
                <a:ea typeface="Times New Roman" panose="02020603050405020304" pitchFamily="18" charset="0"/>
                <a:cs typeface="Arial" panose="020B0604020202020204" pitchFamily="34" charset="0"/>
              </a:rPr>
              <a:t>. </a:t>
            </a:r>
            <a:r>
              <a:rPr lang="en-US" sz="25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3.Structure </a:t>
            </a:r>
            <a:r>
              <a:rPr lang="en-US" sz="2500" dirty="0">
                <a:solidFill>
                  <a:schemeClr val="tx1"/>
                </a:solidFill>
                <a:latin typeface="Arial" panose="020B0604020202020204" pitchFamily="34" charset="0"/>
                <a:ea typeface="Times New Roman" panose="02020603050405020304" pitchFamily="18" charset="0"/>
                <a:cs typeface="Arial" panose="020B0604020202020204" pitchFamily="34" charset="0"/>
              </a:rPr>
              <a:t>of ANFIS controller for induction motor</a:t>
            </a:r>
          </a:p>
        </p:txBody>
      </p:sp>
      <p:sp>
        <p:nvSpPr>
          <p:cNvPr id="22" name="Yuvarlatılmış Dikdörtgen 21"/>
          <p:cNvSpPr/>
          <p:nvPr/>
        </p:nvSpPr>
        <p:spPr>
          <a:xfrm>
            <a:off x="16414450" y="9718999"/>
            <a:ext cx="7560000" cy="27939105"/>
          </a:xfrm>
          <a:prstGeom prst="roundRect">
            <a:avLst>
              <a:gd name="adj" fmla="val 437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indent="129540" algn="ctr">
              <a:spcAft>
                <a:spcPts val="1000"/>
              </a:spcAft>
            </a:pPr>
            <a:r>
              <a:rPr lang="en-US" sz="3500" b="1" kern="0" cap="small" dirty="0">
                <a:solidFill>
                  <a:schemeClr val="tx1"/>
                </a:solidFill>
                <a:latin typeface="Arial" panose="020B0604020202020204" pitchFamily="34" charset="0"/>
                <a:ea typeface="MS Mincho" panose="02020609040205080304" pitchFamily="49" charset="-128"/>
                <a:cs typeface="Arial" panose="020B0604020202020204" pitchFamily="34" charset="0"/>
              </a:rPr>
              <a:t>SIMULATION</a:t>
            </a:r>
          </a:p>
          <a:p>
            <a:pPr indent="128270" algn="just"/>
            <a:r>
              <a:rPr lang="en-US" sz="3200" dirty="0">
                <a:solidFill>
                  <a:schemeClr val="tx1"/>
                </a:solidFill>
                <a:latin typeface="Arial" panose="020B0604020202020204" pitchFamily="34" charset="0"/>
                <a:ea typeface="Times New Roman" panose="02020603050405020304" pitchFamily="18" charset="0"/>
                <a:cs typeface="Arial" panose="020B0604020202020204" pitchFamily="34" charset="0"/>
              </a:rPr>
              <a:t>The system for vector control induction motor is simulated in MATLAB software. The performance of the proposed ANFIS based induction motor drive is investigated at different operating conditions. The block diagram of simulation system is shown in Fig. 4</a:t>
            </a:r>
            <a:r>
              <a:rPr lang="en-US" sz="32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a:t>
            </a:r>
            <a:endParaRPr lang="tr-TR" sz="3200"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8270" algn="just"/>
            <a:endParaRPr lang="tr-TR" sz="32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8270" algn="just"/>
            <a:endParaRPr lang="tr-TR" sz="3200"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8270" algn="just"/>
            <a:endParaRPr lang="tr-TR" sz="32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8270" algn="just"/>
            <a:endParaRPr lang="tr-TR" sz="3200"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8270" algn="just"/>
            <a:endParaRPr lang="tr-TR" sz="32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8270" algn="just"/>
            <a:endParaRPr lang="tr-TR" sz="3200"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8270" algn="just"/>
            <a:endParaRPr lang="tr-TR" sz="32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8270" algn="just"/>
            <a:endParaRPr lang="tr-TR" sz="3200"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8270" algn="just"/>
            <a:endParaRPr lang="tr-TR" sz="32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8270" algn="just"/>
            <a:endParaRPr lang="tr-TR" sz="3200"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lvl="0" indent="129540" algn="ctr">
              <a:spcAft>
                <a:spcPts val="1000"/>
              </a:spcAft>
            </a:pPr>
            <a:r>
              <a:rPr lang="tr-TR" sz="25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Fig. 4. </a:t>
            </a:r>
            <a:r>
              <a:rPr lang="en-US" sz="25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Vector </a:t>
            </a:r>
            <a:r>
              <a:rPr lang="en-US" sz="2500" dirty="0">
                <a:solidFill>
                  <a:schemeClr val="tx1"/>
                </a:solidFill>
                <a:latin typeface="Arial" panose="020B0604020202020204" pitchFamily="34" charset="0"/>
                <a:ea typeface="Times New Roman" panose="02020603050405020304" pitchFamily="18" charset="0"/>
                <a:cs typeface="Arial" panose="020B0604020202020204" pitchFamily="34" charset="0"/>
              </a:rPr>
              <a:t>control of induction motor block diagram</a:t>
            </a:r>
            <a:endParaRPr lang="tr-TR" sz="25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8270" algn="just"/>
            <a:r>
              <a:rPr lang="en-US" sz="3200" dirty="0">
                <a:solidFill>
                  <a:schemeClr val="tx1"/>
                </a:solidFill>
                <a:latin typeface="Arial" panose="020B0604020202020204" pitchFamily="34" charset="0"/>
                <a:ea typeface="Times New Roman" panose="02020603050405020304" pitchFamily="18" charset="0"/>
                <a:cs typeface="Arial" panose="020B0604020202020204" pitchFamily="34" charset="0"/>
              </a:rPr>
              <a:t>The controller outputs </a:t>
            </a:r>
            <a:r>
              <a:rPr lang="en-US" sz="3200" dirty="0" err="1">
                <a:solidFill>
                  <a:schemeClr val="tx1"/>
                </a:solidFill>
                <a:latin typeface="Arial" panose="020B0604020202020204" pitchFamily="34" charset="0"/>
                <a:ea typeface="Times New Roman" panose="02020603050405020304" pitchFamily="18" charset="0"/>
                <a:cs typeface="Arial" panose="020B0604020202020204" pitchFamily="34" charset="0"/>
              </a:rPr>
              <a:t>Vsd</a:t>
            </a:r>
            <a:r>
              <a:rPr lang="en-US" sz="3200" dirty="0">
                <a:solidFill>
                  <a:schemeClr val="tx1"/>
                </a:solidFill>
                <a:latin typeface="Arial" panose="020B0604020202020204" pitchFamily="34" charset="0"/>
                <a:ea typeface="Times New Roman" panose="02020603050405020304" pitchFamily="18" charset="0"/>
                <a:cs typeface="Arial" panose="020B0604020202020204" pitchFamily="34" charset="0"/>
              </a:rPr>
              <a:t> and </a:t>
            </a:r>
            <a:r>
              <a:rPr lang="en-US" sz="3200" dirty="0" err="1">
                <a:solidFill>
                  <a:schemeClr val="tx1"/>
                </a:solidFill>
                <a:latin typeface="Arial" panose="020B0604020202020204" pitchFamily="34" charset="0"/>
                <a:ea typeface="Times New Roman" panose="02020603050405020304" pitchFamily="18" charset="0"/>
                <a:cs typeface="Arial" panose="020B0604020202020204" pitchFamily="34" charset="0"/>
              </a:rPr>
              <a:t>Vsq</a:t>
            </a:r>
            <a:r>
              <a:rPr lang="en-US" sz="3200" dirty="0">
                <a:solidFill>
                  <a:schemeClr val="tx1"/>
                </a:solidFill>
                <a:latin typeface="Arial" panose="020B0604020202020204" pitchFamily="34" charset="0"/>
                <a:ea typeface="Times New Roman" panose="02020603050405020304" pitchFamily="18" charset="0"/>
                <a:cs typeface="Arial" panose="020B0604020202020204" pitchFamily="34" charset="0"/>
              </a:rPr>
              <a:t> are stator voltages d-q components reference frame. Rotor flux position (θ) is used for coordinate transformations. In this study the inverter DC link voltage </a:t>
            </a:r>
            <a:r>
              <a:rPr lang="en-US" sz="3200" dirty="0" err="1">
                <a:solidFill>
                  <a:schemeClr val="tx1"/>
                </a:solidFill>
                <a:latin typeface="Arial" panose="020B0604020202020204" pitchFamily="34" charset="0"/>
                <a:ea typeface="Times New Roman" panose="02020603050405020304" pitchFamily="18" charset="0"/>
                <a:cs typeface="Arial" panose="020B0604020202020204" pitchFamily="34" charset="0"/>
              </a:rPr>
              <a:t>Vdc</a:t>
            </a:r>
            <a:r>
              <a:rPr lang="en-US" sz="3200" dirty="0">
                <a:solidFill>
                  <a:schemeClr val="tx1"/>
                </a:solidFill>
                <a:latin typeface="Arial" panose="020B0604020202020204" pitchFamily="34" charset="0"/>
                <a:ea typeface="Times New Roman" panose="02020603050405020304" pitchFamily="18" charset="0"/>
                <a:cs typeface="Arial" panose="020B0604020202020204" pitchFamily="34" charset="0"/>
              </a:rPr>
              <a:t> set at 530 VDC and switching frequency set at 5 kHz.</a:t>
            </a:r>
          </a:p>
          <a:p>
            <a:pPr indent="128270" algn="just"/>
            <a:r>
              <a:rPr lang="en-US" sz="3200" dirty="0">
                <a:solidFill>
                  <a:schemeClr val="tx1"/>
                </a:solidFill>
                <a:latin typeface="Arial" panose="020B0604020202020204" pitchFamily="34" charset="0"/>
                <a:ea typeface="Times New Roman" panose="02020603050405020304" pitchFamily="18" charset="0"/>
                <a:cs typeface="Arial" panose="020B0604020202020204" pitchFamily="34" charset="0"/>
              </a:rPr>
              <a:t>The parameters of induction motor are as follows:</a:t>
            </a:r>
          </a:p>
          <a:p>
            <a:pPr indent="128270" algn="just"/>
            <a:r>
              <a:rPr lang="en-US" sz="28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P=3 kW</a:t>
            </a:r>
            <a:r>
              <a:rPr lang="tr-TR" sz="28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    	</a:t>
            </a:r>
            <a:r>
              <a:rPr lang="en-US" sz="28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n=1430 rpm</a:t>
            </a:r>
            <a:r>
              <a:rPr lang="tr-TR" sz="28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  </a:t>
            </a:r>
          </a:p>
          <a:p>
            <a:pPr indent="128270" algn="just"/>
            <a:r>
              <a:rPr lang="en-US" sz="28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p=2</a:t>
            </a:r>
            <a:r>
              <a:rPr lang="en-US" sz="2800" dirty="0">
                <a:solidFill>
                  <a:schemeClr val="tx1"/>
                </a:solidFill>
                <a:latin typeface="Arial" panose="020B0604020202020204" pitchFamily="34" charset="0"/>
                <a:ea typeface="Times New Roman" panose="02020603050405020304" pitchFamily="18" charset="0"/>
                <a:cs typeface="Arial" panose="020B0604020202020204" pitchFamily="34" charset="0"/>
              </a:rPr>
              <a:t>	Lm=0,1878 H</a:t>
            </a:r>
          </a:p>
          <a:p>
            <a:pPr indent="128270" algn="just"/>
            <a:r>
              <a:rPr lang="en-US" sz="2800" dirty="0">
                <a:solidFill>
                  <a:schemeClr val="tx1"/>
                </a:solidFill>
                <a:latin typeface="Arial" panose="020B0604020202020204" pitchFamily="34" charset="0"/>
                <a:ea typeface="Times New Roman" panose="02020603050405020304" pitchFamily="18" charset="0"/>
                <a:cs typeface="Arial" panose="020B0604020202020204" pitchFamily="34" charset="0"/>
              </a:rPr>
              <a:t>U=380 </a:t>
            </a:r>
            <a:r>
              <a:rPr lang="en-US" sz="28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V</a:t>
            </a:r>
            <a:r>
              <a:rPr lang="tr-TR" sz="28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  	</a:t>
            </a:r>
            <a:r>
              <a:rPr lang="en-US" sz="2800" dirty="0" err="1" smtClean="0">
                <a:solidFill>
                  <a:schemeClr val="tx1"/>
                </a:solidFill>
                <a:latin typeface="Arial" panose="020B0604020202020204" pitchFamily="34" charset="0"/>
                <a:ea typeface="Times New Roman" panose="02020603050405020304" pitchFamily="18" charset="0"/>
                <a:cs typeface="Arial" panose="020B0604020202020204" pitchFamily="34" charset="0"/>
              </a:rPr>
              <a:t>Rs</a:t>
            </a:r>
            <a:r>
              <a:rPr lang="en-US" sz="28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=1,45Ω</a:t>
            </a:r>
            <a:r>
              <a:rPr lang="tr-TR" sz="28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 </a:t>
            </a:r>
          </a:p>
          <a:p>
            <a:pPr indent="128270" algn="just"/>
            <a:r>
              <a:rPr lang="en-US" sz="2800" dirty="0" err="1" smtClean="0">
                <a:solidFill>
                  <a:schemeClr val="tx1"/>
                </a:solidFill>
                <a:latin typeface="Arial" panose="020B0604020202020204" pitchFamily="34" charset="0"/>
                <a:ea typeface="Times New Roman" panose="02020603050405020304" pitchFamily="18" charset="0"/>
                <a:cs typeface="Arial" panose="020B0604020202020204" pitchFamily="34" charset="0"/>
              </a:rPr>
              <a:t>Ls</a:t>
            </a:r>
            <a:r>
              <a:rPr lang="en-US" sz="28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 </a:t>
            </a:r>
            <a:r>
              <a:rPr lang="en-US" sz="2800" dirty="0">
                <a:solidFill>
                  <a:schemeClr val="tx1"/>
                </a:solidFill>
                <a:latin typeface="Arial" panose="020B0604020202020204" pitchFamily="34" charset="0"/>
                <a:ea typeface="Times New Roman" panose="02020603050405020304" pitchFamily="18" charset="0"/>
                <a:cs typeface="Arial" panose="020B0604020202020204" pitchFamily="34" charset="0"/>
              </a:rPr>
              <a:t>= 0,2 </a:t>
            </a:r>
            <a:r>
              <a:rPr lang="en-US" sz="28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H</a:t>
            </a:r>
            <a:r>
              <a:rPr lang="tr-TR" sz="28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 	</a:t>
            </a:r>
            <a:r>
              <a:rPr lang="en-US" sz="28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J=0,03 </a:t>
            </a:r>
            <a:r>
              <a:rPr lang="en-US" sz="2800" dirty="0">
                <a:solidFill>
                  <a:schemeClr val="tx1"/>
                </a:solidFill>
                <a:latin typeface="Arial" panose="020B0604020202020204" pitchFamily="34" charset="0"/>
                <a:ea typeface="Times New Roman" panose="02020603050405020304" pitchFamily="18" charset="0"/>
                <a:cs typeface="Arial" panose="020B0604020202020204" pitchFamily="34" charset="0"/>
              </a:rPr>
              <a:t>kg.m2</a:t>
            </a:r>
          </a:p>
          <a:p>
            <a:pPr indent="128270" algn="just"/>
            <a:r>
              <a:rPr lang="en-US" sz="2800" dirty="0">
                <a:solidFill>
                  <a:schemeClr val="tx1"/>
                </a:solidFill>
                <a:latin typeface="Arial" panose="020B0604020202020204" pitchFamily="34" charset="0"/>
                <a:ea typeface="Times New Roman" panose="02020603050405020304" pitchFamily="18" charset="0"/>
                <a:cs typeface="Arial" panose="020B0604020202020204" pitchFamily="34" charset="0"/>
              </a:rPr>
              <a:t>I=6,7 </a:t>
            </a:r>
            <a:r>
              <a:rPr lang="en-US" sz="28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A</a:t>
            </a:r>
            <a:r>
              <a:rPr lang="tr-TR" sz="28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   	</a:t>
            </a:r>
            <a:r>
              <a:rPr lang="en-US" sz="2800" dirty="0" err="1" smtClean="0">
                <a:solidFill>
                  <a:schemeClr val="tx1"/>
                </a:solidFill>
                <a:latin typeface="Arial" panose="020B0604020202020204" pitchFamily="34" charset="0"/>
                <a:ea typeface="Times New Roman" panose="02020603050405020304" pitchFamily="18" charset="0"/>
                <a:cs typeface="Arial" panose="020B0604020202020204" pitchFamily="34" charset="0"/>
              </a:rPr>
              <a:t>Rr</a:t>
            </a:r>
            <a:r>
              <a:rPr lang="en-US" sz="28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 </a:t>
            </a:r>
            <a:r>
              <a:rPr lang="en-US" sz="2800" dirty="0">
                <a:solidFill>
                  <a:schemeClr val="tx1"/>
                </a:solidFill>
                <a:latin typeface="Arial" panose="020B0604020202020204" pitchFamily="34" charset="0"/>
                <a:ea typeface="Times New Roman" panose="02020603050405020304" pitchFamily="18" charset="0"/>
                <a:cs typeface="Arial" panose="020B0604020202020204" pitchFamily="34" charset="0"/>
              </a:rPr>
              <a:t>=1,93 </a:t>
            </a:r>
            <a:r>
              <a:rPr lang="en-US" sz="28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Ω</a:t>
            </a:r>
            <a:r>
              <a:rPr lang="tr-TR" sz="28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 </a:t>
            </a:r>
          </a:p>
          <a:p>
            <a:pPr indent="128270" algn="just"/>
            <a:r>
              <a:rPr lang="en-US" sz="28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M=19 </a:t>
            </a:r>
            <a:r>
              <a:rPr lang="en-US" sz="2800" dirty="0">
                <a:solidFill>
                  <a:schemeClr val="tx1"/>
                </a:solidFill>
                <a:latin typeface="Arial" panose="020B0604020202020204" pitchFamily="34" charset="0"/>
                <a:ea typeface="Times New Roman" panose="02020603050405020304" pitchFamily="18" charset="0"/>
                <a:cs typeface="Arial" panose="020B0604020202020204" pitchFamily="34" charset="0"/>
              </a:rPr>
              <a:t>Nm 	B=0,03Nm.s/rad</a:t>
            </a:r>
          </a:p>
          <a:p>
            <a:pPr indent="128270" algn="just"/>
            <a:r>
              <a:rPr lang="en-US" sz="32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In </a:t>
            </a:r>
            <a:r>
              <a:rPr lang="en-US" sz="3200" dirty="0">
                <a:solidFill>
                  <a:schemeClr val="tx1"/>
                </a:solidFill>
                <a:latin typeface="Arial" panose="020B0604020202020204" pitchFamily="34" charset="0"/>
                <a:ea typeface="Times New Roman" panose="02020603050405020304" pitchFamily="18" charset="0"/>
                <a:cs typeface="Arial" panose="020B0604020202020204" pitchFamily="34" charset="0"/>
              </a:rPr>
              <a:t>order to prove the superiority of the proposed ANFIS, a comparison is made with the response of FLC and PI speed controller based induction motor drive. PI, FLC and ANFIS methods are tested in order to variable high speed and low speed targets, under no load and with sudden load. Fig.5 is shown the high speed response of controllers</a:t>
            </a:r>
            <a:r>
              <a:rPr lang="en-US" sz="32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a:t>
            </a:r>
            <a:endParaRPr lang="tr-TR" sz="3200"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8270" algn="just"/>
            <a:endParaRPr lang="tr-TR" sz="32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8270" algn="just"/>
            <a:endParaRPr lang="tr-TR" sz="3200"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8270" algn="just"/>
            <a:endParaRPr lang="tr-TR" sz="32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8270" algn="just"/>
            <a:endParaRPr lang="tr-TR" sz="3200"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8270" algn="just"/>
            <a:endParaRPr lang="tr-TR" sz="32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8270" algn="just"/>
            <a:endParaRPr lang="tr-TR" sz="3200"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8270" algn="just"/>
            <a:endParaRPr lang="tr-TR" sz="32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8270" algn="just"/>
            <a:endParaRPr lang="tr-TR" sz="3200"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8270" algn="just"/>
            <a:endParaRPr lang="tr-TR" sz="32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8270" algn="just"/>
            <a:endParaRPr lang="tr-TR" sz="3200"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lvl="0" indent="128270" algn="ctr"/>
            <a:r>
              <a:rPr lang="tr-TR" sz="2500" dirty="0" smtClean="0">
                <a:solidFill>
                  <a:schemeClr val="tx1"/>
                </a:solidFill>
                <a:latin typeface="Arial" panose="020B0604020202020204" pitchFamily="34" charset="0"/>
                <a:cs typeface="Arial" panose="020B0604020202020204" pitchFamily="34" charset="0"/>
              </a:rPr>
              <a:t>Fig. 5. </a:t>
            </a:r>
            <a:r>
              <a:rPr lang="en-US" sz="2500" dirty="0" smtClean="0">
                <a:solidFill>
                  <a:schemeClr val="tx1"/>
                </a:solidFill>
                <a:latin typeface="Arial" panose="020B0604020202020204" pitchFamily="34" charset="0"/>
                <a:cs typeface="Arial" panose="020B0604020202020204" pitchFamily="34" charset="0"/>
              </a:rPr>
              <a:t>High </a:t>
            </a:r>
            <a:r>
              <a:rPr lang="en-US" sz="2500" dirty="0">
                <a:solidFill>
                  <a:schemeClr val="tx1"/>
                </a:solidFill>
                <a:latin typeface="Arial" panose="020B0604020202020204" pitchFamily="34" charset="0"/>
                <a:cs typeface="Arial" panose="020B0604020202020204" pitchFamily="34" charset="0"/>
              </a:rPr>
              <a:t>speed response of PI, FLC and ANFIS</a:t>
            </a:r>
            <a:endParaRPr lang="tr-TR" sz="2500" dirty="0">
              <a:solidFill>
                <a:schemeClr val="tx1"/>
              </a:solidFill>
              <a:latin typeface="Arial" panose="020B0604020202020204" pitchFamily="34" charset="0"/>
              <a:cs typeface="Arial" panose="020B0604020202020204" pitchFamily="34" charset="0"/>
            </a:endParaRPr>
          </a:p>
          <a:p>
            <a:pPr indent="128270" algn="just"/>
            <a:endParaRPr lang="en-US" sz="25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8270" algn="just"/>
            <a:endParaRPr lang="tr-TR" sz="32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8270" algn="just"/>
            <a:endParaRPr lang="tr-TR" sz="3200"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8270" algn="just"/>
            <a:endParaRPr lang="tr-TR" sz="32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8270" algn="just"/>
            <a:endParaRPr lang="tr-TR" sz="3200"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8270" algn="just"/>
            <a:endParaRPr lang="tr-TR" sz="32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8270" algn="just"/>
            <a:endParaRPr lang="en-US" sz="32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8270" algn="just"/>
            <a:endParaRPr lang="en-US" sz="2500" dirty="0">
              <a:solidFill>
                <a:schemeClr val="tx1"/>
              </a:solidFill>
              <a:latin typeface="Times New Roman" panose="02020603050405020304" pitchFamily="18" charset="0"/>
              <a:ea typeface="Times New Roman" panose="02020603050405020304" pitchFamily="18" charset="0"/>
            </a:endParaRPr>
          </a:p>
          <a:p>
            <a:pPr indent="128270" algn="just"/>
            <a:r>
              <a:rPr lang="en-US" sz="2500" dirty="0">
                <a:solidFill>
                  <a:schemeClr val="tx1"/>
                </a:solidFill>
                <a:latin typeface="Times New Roman" panose="02020603050405020304" pitchFamily="18" charset="0"/>
                <a:ea typeface="Times New Roman" panose="02020603050405020304" pitchFamily="18" charset="0"/>
              </a:rPr>
              <a:t> </a:t>
            </a:r>
          </a:p>
        </p:txBody>
      </p:sp>
      <p:sp>
        <p:nvSpPr>
          <p:cNvPr id="23" name="Yuvarlatılmış Dikdörtgen 22"/>
          <p:cNvSpPr/>
          <p:nvPr/>
        </p:nvSpPr>
        <p:spPr>
          <a:xfrm>
            <a:off x="24299889" y="9719000"/>
            <a:ext cx="7560000" cy="27939104"/>
          </a:xfrm>
          <a:prstGeom prst="roundRect">
            <a:avLst>
              <a:gd name="adj" fmla="val 437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indent="128270" algn="just"/>
            <a:r>
              <a:rPr lang="en-US" sz="3000" dirty="0">
                <a:solidFill>
                  <a:schemeClr val="tx1"/>
                </a:solidFill>
                <a:latin typeface="Arial" panose="020B0604020202020204" pitchFamily="34" charset="0"/>
                <a:ea typeface="Times New Roman" panose="02020603050405020304" pitchFamily="18" charset="0"/>
                <a:cs typeface="Arial" panose="020B0604020202020204" pitchFamily="34" charset="0"/>
              </a:rPr>
              <a:t>The reference value of high speed is changed from 1000 rpm to 1400 rpm at time, t=0.5 sec and again from 1400 rpm to 800 rpm at time, t=1.5 sec. The motor has been started under no load and with sudden load (TL=19 Nm) at t=1.0 sec.</a:t>
            </a:r>
            <a:endParaRPr lang="tr-TR" sz="30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8270" algn="just"/>
            <a:r>
              <a:rPr lang="en-US" sz="3000" dirty="0">
                <a:solidFill>
                  <a:schemeClr val="tx1"/>
                </a:solidFill>
                <a:latin typeface="Arial" panose="020B0604020202020204" pitchFamily="34" charset="0"/>
                <a:ea typeface="Times New Roman" panose="02020603050405020304" pitchFamily="18" charset="0"/>
                <a:cs typeface="Arial" panose="020B0604020202020204" pitchFamily="34" charset="0"/>
              </a:rPr>
              <a:t>Simulation results of speed reference at 1000 rpm in Fig.5, it is observed that the speed response has no overshot and rise time 0.1 sec with all controllers. The performance of controllers that is obtained by setting reference speed from 1000 rpm to 1400 rpm is shown in Table II. </a:t>
            </a:r>
            <a:endParaRPr lang="tr-TR" sz="3000"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lvl="0" indent="129540" algn="ctr">
              <a:spcAft>
                <a:spcPts val="1000"/>
              </a:spcAft>
            </a:pPr>
            <a:r>
              <a:rPr lang="tr-TR" sz="2800" cap="small" dirty="0">
                <a:solidFill>
                  <a:schemeClr val="tx1"/>
                </a:solidFill>
              </a:rPr>
              <a:t>TABLE 2.</a:t>
            </a:r>
            <a:r>
              <a:rPr lang="en-US" sz="2800" cap="small" dirty="0">
                <a:solidFill>
                  <a:schemeClr val="tx1"/>
                </a:solidFill>
              </a:rPr>
              <a:t>Performance of Controllers For Hıgh Speed</a:t>
            </a:r>
            <a:endParaRPr lang="tr-TR" sz="2800" cap="small" dirty="0">
              <a:solidFill>
                <a:schemeClr val="tx1"/>
              </a:solidFill>
            </a:endParaRPr>
          </a:p>
          <a:p>
            <a:pPr indent="128270" algn="just"/>
            <a:endParaRPr lang="tr-TR" sz="32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9540" algn="just">
              <a:spcAft>
                <a:spcPts val="1000"/>
              </a:spcAft>
            </a:pPr>
            <a:endParaRPr lang="tr-TR" sz="2500" dirty="0" smtClean="0">
              <a:solidFill>
                <a:schemeClr val="tx1"/>
              </a:solidFill>
              <a:latin typeface="Times New Roman" panose="02020603050405020304" pitchFamily="18" charset="0"/>
              <a:ea typeface="Times New Roman" panose="02020603050405020304" pitchFamily="18" charset="0"/>
            </a:endParaRPr>
          </a:p>
          <a:p>
            <a:pPr indent="129540" algn="just">
              <a:spcAft>
                <a:spcPts val="1000"/>
              </a:spcAft>
            </a:pPr>
            <a:endParaRPr lang="tr-TR" sz="2500" dirty="0">
              <a:solidFill>
                <a:schemeClr val="tx1"/>
              </a:solidFill>
              <a:latin typeface="Times New Roman" panose="02020603050405020304" pitchFamily="18" charset="0"/>
              <a:ea typeface="Times New Roman" panose="02020603050405020304" pitchFamily="18" charset="0"/>
            </a:endParaRPr>
          </a:p>
          <a:p>
            <a:pPr indent="129540" algn="just">
              <a:spcAft>
                <a:spcPts val="1000"/>
              </a:spcAft>
            </a:pPr>
            <a:endParaRPr lang="tr-TR" sz="2500" dirty="0" smtClean="0">
              <a:solidFill>
                <a:schemeClr val="tx1"/>
              </a:solidFill>
              <a:latin typeface="Times New Roman" panose="02020603050405020304" pitchFamily="18" charset="0"/>
              <a:ea typeface="Times New Roman" panose="02020603050405020304" pitchFamily="18" charset="0"/>
            </a:endParaRPr>
          </a:p>
          <a:p>
            <a:pPr indent="128270" algn="just">
              <a:spcAft>
                <a:spcPts val="1000"/>
              </a:spcAft>
            </a:pPr>
            <a:r>
              <a:rPr lang="en-US" sz="30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The </a:t>
            </a:r>
            <a:r>
              <a:rPr lang="en-US" sz="3000" dirty="0">
                <a:solidFill>
                  <a:schemeClr val="tx1"/>
                </a:solidFill>
                <a:latin typeface="Arial" panose="020B0604020202020204" pitchFamily="34" charset="0"/>
                <a:ea typeface="Times New Roman" panose="02020603050405020304" pitchFamily="18" charset="0"/>
                <a:cs typeface="Arial" panose="020B0604020202020204" pitchFamily="34" charset="0"/>
              </a:rPr>
              <a:t>load torque of 19 Nm is applied at t=1.0 sec. The performance of controllers is shown in Table III for load</a:t>
            </a:r>
            <a:r>
              <a:rPr lang="en-US" sz="30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a:t>
            </a:r>
            <a:endParaRPr lang="tr-TR" sz="3000"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9540" algn="ctr">
              <a:spcAft>
                <a:spcPts val="1000"/>
              </a:spcAft>
            </a:pPr>
            <a:r>
              <a:rPr lang="tr-TR" sz="2800" cap="small" dirty="0" smtClean="0">
                <a:solidFill>
                  <a:schemeClr val="tx1"/>
                </a:solidFill>
              </a:rPr>
              <a:t>TABLE 3.</a:t>
            </a:r>
            <a:r>
              <a:rPr lang="en-US" sz="2800" cap="small" dirty="0" smtClean="0">
                <a:solidFill>
                  <a:schemeClr val="tx1"/>
                </a:solidFill>
              </a:rPr>
              <a:t>Performance </a:t>
            </a:r>
            <a:r>
              <a:rPr lang="en-US" sz="2800" cap="small" dirty="0">
                <a:solidFill>
                  <a:schemeClr val="tx1"/>
                </a:solidFill>
              </a:rPr>
              <a:t>of Controllers for Sudden Load</a:t>
            </a:r>
            <a:endParaRPr lang="tr-TR" sz="2800" cap="small" dirty="0">
              <a:solidFill>
                <a:schemeClr val="tx1"/>
              </a:solidFill>
            </a:endParaRPr>
          </a:p>
          <a:p>
            <a:pPr indent="128270" algn="just">
              <a:spcAft>
                <a:spcPts val="1000"/>
              </a:spcAft>
            </a:pPr>
            <a:endParaRPr lang="tr-TR" sz="32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8270" algn="just">
              <a:spcAft>
                <a:spcPts val="1000"/>
              </a:spcAft>
            </a:pPr>
            <a:endParaRPr lang="tr-TR" sz="3200"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8270" algn="just">
              <a:spcAft>
                <a:spcPts val="1000"/>
              </a:spcAft>
            </a:pPr>
            <a:r>
              <a:rPr lang="en-US" sz="3000" dirty="0" smtClean="0">
                <a:solidFill>
                  <a:schemeClr val="tx1"/>
                </a:solidFill>
                <a:latin typeface="Arial" panose="020B0604020202020204" pitchFamily="34" charset="0"/>
                <a:cs typeface="Arial" panose="020B0604020202020204" pitchFamily="34" charset="0"/>
              </a:rPr>
              <a:t>The </a:t>
            </a:r>
            <a:r>
              <a:rPr lang="en-US" sz="3000" dirty="0">
                <a:solidFill>
                  <a:schemeClr val="tx1"/>
                </a:solidFill>
                <a:latin typeface="Arial" panose="020B0604020202020204" pitchFamily="34" charset="0"/>
                <a:cs typeface="Arial" panose="020B0604020202020204" pitchFamily="34" charset="0"/>
              </a:rPr>
              <a:t>reference value of low speed is changed from 100 rpm to -100 rpm at t=0.5 sec and again from -100 rpm to 100 rpm at time, t=1.0 sec. The motor has been run without load. Fig.6 is shown the low speed response of controllers. The performance of controllers is shown in Table IV.</a:t>
            </a:r>
            <a:endParaRPr lang="tr-TR" sz="3000" dirty="0">
              <a:solidFill>
                <a:schemeClr val="tx1"/>
              </a:solidFill>
              <a:latin typeface="Arial" panose="020B0604020202020204" pitchFamily="34" charset="0"/>
              <a:cs typeface="Arial" panose="020B0604020202020204" pitchFamily="34" charset="0"/>
            </a:endParaRPr>
          </a:p>
          <a:p>
            <a:pPr indent="128270" algn="just">
              <a:spcAft>
                <a:spcPts val="1000"/>
              </a:spcAft>
            </a:pPr>
            <a:endParaRPr lang="tr-TR" sz="3200"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8270" algn="just">
              <a:spcAft>
                <a:spcPts val="1000"/>
              </a:spcAft>
            </a:pPr>
            <a:endParaRPr lang="tr-TR" sz="32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8270" algn="just">
              <a:spcAft>
                <a:spcPts val="1000"/>
              </a:spcAft>
            </a:pPr>
            <a:endParaRPr lang="tr-TR" sz="3200"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8270" algn="just">
              <a:spcAft>
                <a:spcPts val="1000"/>
              </a:spcAft>
            </a:pPr>
            <a:endParaRPr lang="tr-TR" sz="3200"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8270" algn="just">
              <a:spcAft>
                <a:spcPts val="1000"/>
              </a:spcAft>
            </a:pPr>
            <a:endParaRPr lang="tr-TR" sz="32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8270" algn="just">
              <a:spcAft>
                <a:spcPts val="1000"/>
              </a:spcAft>
            </a:pPr>
            <a:endParaRPr lang="tr-TR" sz="3200"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8270" algn="just">
              <a:spcAft>
                <a:spcPts val="1000"/>
              </a:spcAft>
            </a:pPr>
            <a:endParaRPr lang="tr-TR" sz="32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lvl="0" indent="128270" algn="just">
              <a:spcAft>
                <a:spcPts val="1000"/>
              </a:spcAft>
            </a:pPr>
            <a:r>
              <a:rPr lang="tr-TR" sz="2500" dirty="0" smtClean="0">
                <a:solidFill>
                  <a:schemeClr val="tx1"/>
                </a:solidFill>
                <a:latin typeface="Arial" panose="020B0604020202020204" pitchFamily="34" charset="0"/>
                <a:cs typeface="Arial" panose="020B0604020202020204" pitchFamily="34" charset="0"/>
              </a:rPr>
              <a:t>Fig. 6. </a:t>
            </a:r>
            <a:r>
              <a:rPr lang="en-US" sz="2500" dirty="0" smtClean="0">
                <a:solidFill>
                  <a:schemeClr val="tx1"/>
                </a:solidFill>
                <a:latin typeface="Arial" panose="020B0604020202020204" pitchFamily="34" charset="0"/>
                <a:cs typeface="Arial" panose="020B0604020202020204" pitchFamily="34" charset="0"/>
              </a:rPr>
              <a:t>Low </a:t>
            </a:r>
            <a:r>
              <a:rPr lang="en-US" sz="2500" dirty="0">
                <a:solidFill>
                  <a:schemeClr val="tx1"/>
                </a:solidFill>
                <a:latin typeface="Arial" panose="020B0604020202020204" pitchFamily="34" charset="0"/>
                <a:cs typeface="Arial" panose="020B0604020202020204" pitchFamily="34" charset="0"/>
              </a:rPr>
              <a:t>speed response of PI, FLC and ANFIS</a:t>
            </a:r>
            <a:endParaRPr lang="tr-TR" sz="2500" dirty="0">
              <a:solidFill>
                <a:schemeClr val="tx1"/>
              </a:solidFill>
              <a:latin typeface="Arial" panose="020B0604020202020204" pitchFamily="34" charset="0"/>
              <a:cs typeface="Arial" panose="020B0604020202020204" pitchFamily="34" charset="0"/>
            </a:endParaRPr>
          </a:p>
          <a:p>
            <a:pPr lvl="0" indent="128270" algn="just">
              <a:spcAft>
                <a:spcPts val="1000"/>
              </a:spcAft>
            </a:pPr>
            <a:r>
              <a:rPr lang="tr-TR" sz="2500" cap="small" dirty="0">
                <a:solidFill>
                  <a:schemeClr val="tx1"/>
                </a:solidFill>
              </a:rPr>
              <a:t>TABLE </a:t>
            </a:r>
            <a:r>
              <a:rPr lang="tr-TR" sz="2500" cap="small" dirty="0" smtClean="0">
                <a:solidFill>
                  <a:schemeClr val="tx1"/>
                </a:solidFill>
              </a:rPr>
              <a:t>4. </a:t>
            </a:r>
            <a:r>
              <a:rPr lang="en-US" sz="2500" cap="small" dirty="0" smtClean="0">
                <a:solidFill>
                  <a:schemeClr val="tx1"/>
                </a:solidFill>
              </a:rPr>
              <a:t>Performance </a:t>
            </a:r>
            <a:r>
              <a:rPr lang="en-US" sz="2500" cap="small" dirty="0">
                <a:solidFill>
                  <a:schemeClr val="tx1"/>
                </a:solidFill>
              </a:rPr>
              <a:t>of Controllers For Low Speed</a:t>
            </a:r>
            <a:endParaRPr lang="tr-TR" sz="2500" cap="small" dirty="0">
              <a:solidFill>
                <a:schemeClr val="tx1"/>
              </a:solidFill>
            </a:endParaRPr>
          </a:p>
          <a:p>
            <a:pPr indent="128270" algn="just">
              <a:spcAft>
                <a:spcPts val="1000"/>
              </a:spcAft>
            </a:pPr>
            <a:endParaRPr lang="tr-TR" sz="32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8270" algn="just">
              <a:spcAft>
                <a:spcPts val="1000"/>
              </a:spcAft>
            </a:pPr>
            <a:endParaRPr lang="tr-TR" sz="3200"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8270" algn="just">
              <a:spcAft>
                <a:spcPts val="1000"/>
              </a:spcAft>
            </a:pPr>
            <a:endParaRPr lang="tr-TR" sz="32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8270" algn="just">
              <a:spcAft>
                <a:spcPts val="1000"/>
              </a:spcAft>
            </a:pPr>
            <a:r>
              <a:rPr lang="en-US" sz="3100"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It </a:t>
            </a:r>
            <a:r>
              <a:rPr lang="en-US" sz="3100" dirty="0">
                <a:solidFill>
                  <a:schemeClr val="tx1"/>
                </a:solidFill>
                <a:latin typeface="Arial" panose="020B0604020202020204" pitchFamily="34" charset="0"/>
                <a:ea typeface="Times New Roman" panose="02020603050405020304" pitchFamily="18" charset="0"/>
                <a:cs typeface="Arial" panose="020B0604020202020204" pitchFamily="34" charset="0"/>
              </a:rPr>
              <a:t>can be concluded that the ANFIS shows good dynamic performance during rise time, overshoot, variable speed references and sudden load. Considering the all operating conditions, ANFIS yielded better performance than PI controller and FLC </a:t>
            </a:r>
            <a:r>
              <a:rPr lang="en-US" sz="3200" dirty="0">
                <a:solidFill>
                  <a:schemeClr val="tx1"/>
                </a:solidFill>
                <a:latin typeface="Arial" panose="020B0604020202020204" pitchFamily="34" charset="0"/>
                <a:ea typeface="Times New Roman" panose="02020603050405020304" pitchFamily="18" charset="0"/>
                <a:cs typeface="Arial" panose="020B0604020202020204" pitchFamily="34" charset="0"/>
              </a:rPr>
              <a:t>due to its good learning and generalization capabilities.</a:t>
            </a:r>
            <a:endParaRPr lang="tr-TR" sz="3200"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8270" algn="just">
              <a:spcAft>
                <a:spcPts val="1000"/>
              </a:spcAft>
            </a:pPr>
            <a:endParaRPr lang="tr-TR" sz="32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indent="128270" algn="just">
              <a:spcAft>
                <a:spcPts val="1000"/>
              </a:spcAft>
            </a:pPr>
            <a:endParaRPr lang="en-US" sz="32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p:txBody>
      </p:sp>
      <p:sp>
        <p:nvSpPr>
          <p:cNvPr id="24" name="Yuvarlatılmış Dikdörtgen 23"/>
          <p:cNvSpPr/>
          <p:nvPr/>
        </p:nvSpPr>
        <p:spPr>
          <a:xfrm>
            <a:off x="578443" y="37874127"/>
            <a:ext cx="31281446" cy="4968551"/>
          </a:xfrm>
          <a:prstGeom prst="roundRect">
            <a:avLst>
              <a:gd name="adj" fmla="val 5002"/>
            </a:avLst>
          </a:prstGeom>
          <a:solidFill>
            <a:srgbClr val="CDF7FF"/>
          </a:solidFill>
        </p:spPr>
        <p:style>
          <a:lnRef idx="2">
            <a:schemeClr val="accent1">
              <a:shade val="50000"/>
            </a:schemeClr>
          </a:lnRef>
          <a:fillRef idx="1">
            <a:schemeClr val="accent1"/>
          </a:fillRef>
          <a:effectRef idx="0">
            <a:schemeClr val="accent1"/>
          </a:effectRef>
          <a:fontRef idx="minor">
            <a:schemeClr val="lt1"/>
          </a:fontRef>
        </p:style>
        <p:txBody>
          <a:bodyPr numCol="1" rtlCol="0" anchor="t" anchorCtr="0"/>
          <a:lstStyle/>
          <a:p>
            <a:pPr lvl="0" fontAlgn="base"/>
            <a:r>
              <a:rPr lang="en-US" sz="4500" b="1" cap="small" dirty="0">
                <a:solidFill>
                  <a:schemeClr val="tx1"/>
                </a:solidFill>
                <a:latin typeface="Arial" panose="020B0604020202020204" pitchFamily="34" charset="0"/>
                <a:cs typeface="Arial" panose="020B0604020202020204" pitchFamily="34" charset="0"/>
              </a:rPr>
              <a:t>Conclusions</a:t>
            </a:r>
            <a:endParaRPr lang="tr-TR" sz="4500" b="1" cap="small" dirty="0">
              <a:solidFill>
                <a:schemeClr val="tx1"/>
              </a:solidFill>
              <a:latin typeface="Arial" panose="020B0604020202020204" pitchFamily="34" charset="0"/>
              <a:cs typeface="Arial" panose="020B0604020202020204" pitchFamily="34" charset="0"/>
            </a:endParaRPr>
          </a:p>
          <a:p>
            <a:pPr algn="just"/>
            <a:r>
              <a:rPr lang="en-US" sz="3500" dirty="0">
                <a:solidFill>
                  <a:schemeClr val="tx1"/>
                </a:solidFill>
                <a:latin typeface="Arial" panose="020B0604020202020204" pitchFamily="34" charset="0"/>
                <a:cs typeface="Arial" panose="020B0604020202020204" pitchFamily="34" charset="0"/>
              </a:rPr>
              <a:t>Prevalence of induction motors applications in industrial areas requires efficient control of these motors. In this study, high efficient control algorithms have been developed for vector control of induction motor. This paper presents a comparative performance study of induction motor drive with PI, FLC and ANFIS controller for speed control. These methods have been tested via MATLAB software. Simulation results show that the ANFIS method has shown better performance response of variable speed and sudden load when compared with the results obtained using PI and FLC method. It also shows good adaptability to variation of parameters and very good dynamic performance and robustness during the transient period and during the sudden loads. It is concluded that the proposed ANFIS controller has shown superior performance than conventional PI controller and FLC controller. The proposed method can be used in the vector controlled induction motor drives for high dynamic performance applications.</a:t>
            </a:r>
            <a:endParaRPr lang="tr-TR" sz="3500" dirty="0">
              <a:solidFill>
                <a:schemeClr val="tx1"/>
              </a:solidFill>
              <a:latin typeface="Arial" panose="020B0604020202020204" pitchFamily="34" charset="0"/>
              <a:cs typeface="Arial" panose="020B0604020202020204" pitchFamily="34" charset="0"/>
            </a:endParaRPr>
          </a:p>
          <a:p>
            <a:pPr marL="342900" indent="-342900" algn="just">
              <a:buFont typeface="+mj-lt"/>
              <a:buAutoNum type="arabicParenR"/>
            </a:pPr>
            <a:endParaRPr lang="en-US" sz="1400" dirty="0">
              <a:solidFill>
                <a:schemeClr val="tx1"/>
              </a:solidFill>
              <a:latin typeface="Times New Roman" panose="02020603050405020304" pitchFamily="18" charset="0"/>
              <a:ea typeface="Times New Roman" panose="02020603050405020304" pitchFamily="18" charset="0"/>
            </a:endParaRPr>
          </a:p>
        </p:txBody>
      </p:sp>
      <p:pic>
        <p:nvPicPr>
          <p:cNvPr id="2" name="Resim 1"/>
          <p:cNvPicPr>
            <a:picLocks noChangeAspect="1"/>
          </p:cNvPicPr>
          <p:nvPr/>
        </p:nvPicPr>
        <p:blipFill>
          <a:blip r:embed="rId3"/>
          <a:stretch>
            <a:fillRect/>
          </a:stretch>
        </p:blipFill>
        <p:spPr>
          <a:xfrm>
            <a:off x="755080" y="16890092"/>
            <a:ext cx="7276717" cy="4782235"/>
          </a:xfrm>
          <a:prstGeom prst="rect">
            <a:avLst/>
          </a:prstGeom>
        </p:spPr>
      </p:pic>
      <p:pic>
        <p:nvPicPr>
          <p:cNvPr id="8" name="Resim 7"/>
          <p:cNvPicPr>
            <a:picLocks noChangeAspect="1"/>
          </p:cNvPicPr>
          <p:nvPr/>
        </p:nvPicPr>
        <p:blipFill rotWithShape="1">
          <a:blip r:embed="rId4"/>
          <a:srcRect t="9220"/>
          <a:stretch/>
        </p:blipFill>
        <p:spPr>
          <a:xfrm>
            <a:off x="1726036" y="29543275"/>
            <a:ext cx="6029325" cy="1418084"/>
          </a:xfrm>
          <a:prstGeom prst="rect">
            <a:avLst/>
          </a:prstGeom>
        </p:spPr>
      </p:pic>
      <p:pic>
        <p:nvPicPr>
          <p:cNvPr id="9" name="Resim 8"/>
          <p:cNvPicPr>
            <a:picLocks noChangeAspect="1"/>
          </p:cNvPicPr>
          <p:nvPr/>
        </p:nvPicPr>
        <p:blipFill>
          <a:blip r:embed="rId5"/>
          <a:stretch>
            <a:fillRect/>
          </a:stretch>
        </p:blipFill>
        <p:spPr>
          <a:xfrm>
            <a:off x="1973686" y="32992813"/>
            <a:ext cx="5781675" cy="704850"/>
          </a:xfrm>
          <a:prstGeom prst="rect">
            <a:avLst/>
          </a:prstGeom>
        </p:spPr>
      </p:pic>
      <p:pic>
        <p:nvPicPr>
          <p:cNvPr id="10" name="Resim 9"/>
          <p:cNvPicPr>
            <a:picLocks noChangeAspect="1"/>
          </p:cNvPicPr>
          <p:nvPr/>
        </p:nvPicPr>
        <p:blipFill>
          <a:blip r:embed="rId6"/>
          <a:stretch>
            <a:fillRect/>
          </a:stretch>
        </p:blipFill>
        <p:spPr>
          <a:xfrm>
            <a:off x="2392786" y="34331249"/>
            <a:ext cx="5362575" cy="590550"/>
          </a:xfrm>
          <a:prstGeom prst="rect">
            <a:avLst/>
          </a:prstGeom>
        </p:spPr>
      </p:pic>
      <p:pic>
        <p:nvPicPr>
          <p:cNvPr id="13" name="Resim 12"/>
          <p:cNvPicPr>
            <a:picLocks noChangeAspect="1"/>
          </p:cNvPicPr>
          <p:nvPr/>
        </p:nvPicPr>
        <p:blipFill>
          <a:blip r:embed="rId7"/>
          <a:stretch>
            <a:fillRect/>
          </a:stretch>
        </p:blipFill>
        <p:spPr>
          <a:xfrm>
            <a:off x="8801069" y="10080250"/>
            <a:ext cx="7073983" cy="2015013"/>
          </a:xfrm>
          <a:prstGeom prst="rect">
            <a:avLst/>
          </a:prstGeom>
        </p:spPr>
      </p:pic>
      <p:pic>
        <p:nvPicPr>
          <p:cNvPr id="14" name="Resim 13"/>
          <p:cNvPicPr>
            <a:picLocks noChangeAspect="1"/>
          </p:cNvPicPr>
          <p:nvPr/>
        </p:nvPicPr>
        <p:blipFill>
          <a:blip r:embed="rId8"/>
          <a:stretch>
            <a:fillRect/>
          </a:stretch>
        </p:blipFill>
        <p:spPr>
          <a:xfrm>
            <a:off x="8801069" y="12959359"/>
            <a:ext cx="7073983" cy="4039223"/>
          </a:xfrm>
          <a:prstGeom prst="rect">
            <a:avLst/>
          </a:prstGeom>
        </p:spPr>
      </p:pic>
      <p:pic>
        <p:nvPicPr>
          <p:cNvPr id="16" name="Resim 15"/>
          <p:cNvPicPr>
            <a:picLocks noChangeAspect="1"/>
          </p:cNvPicPr>
          <p:nvPr/>
        </p:nvPicPr>
        <p:blipFill>
          <a:blip r:embed="rId9"/>
          <a:stretch>
            <a:fillRect/>
          </a:stretch>
        </p:blipFill>
        <p:spPr>
          <a:xfrm>
            <a:off x="8690629" y="30815921"/>
            <a:ext cx="7184423" cy="5185998"/>
          </a:xfrm>
          <a:prstGeom prst="rect">
            <a:avLst/>
          </a:prstGeom>
        </p:spPr>
      </p:pic>
      <p:pic>
        <p:nvPicPr>
          <p:cNvPr id="18" name="Resim 17"/>
          <p:cNvPicPr>
            <a:picLocks noChangeAspect="1"/>
          </p:cNvPicPr>
          <p:nvPr/>
        </p:nvPicPr>
        <p:blipFill>
          <a:blip r:embed="rId10"/>
          <a:stretch>
            <a:fillRect/>
          </a:stretch>
        </p:blipFill>
        <p:spPr>
          <a:xfrm>
            <a:off x="16531959" y="14514790"/>
            <a:ext cx="7228532" cy="4781273"/>
          </a:xfrm>
          <a:prstGeom prst="rect">
            <a:avLst/>
          </a:prstGeom>
        </p:spPr>
      </p:pic>
      <p:pic>
        <p:nvPicPr>
          <p:cNvPr id="19" name="Resim 18"/>
          <p:cNvPicPr>
            <a:picLocks noChangeAspect="1"/>
          </p:cNvPicPr>
          <p:nvPr/>
        </p:nvPicPr>
        <p:blipFill>
          <a:blip r:embed="rId11"/>
          <a:stretch>
            <a:fillRect/>
          </a:stretch>
        </p:blipFill>
        <p:spPr>
          <a:xfrm>
            <a:off x="16450029" y="31687300"/>
            <a:ext cx="7348753" cy="4573670"/>
          </a:xfrm>
          <a:prstGeom prst="rect">
            <a:avLst/>
          </a:prstGeom>
        </p:spPr>
      </p:pic>
      <p:pic>
        <p:nvPicPr>
          <p:cNvPr id="29" name="Resim 28"/>
          <p:cNvPicPr>
            <a:picLocks noChangeAspect="1"/>
          </p:cNvPicPr>
          <p:nvPr/>
        </p:nvPicPr>
        <p:blipFill>
          <a:blip r:embed="rId12"/>
          <a:stretch>
            <a:fillRect/>
          </a:stretch>
        </p:blipFill>
        <p:spPr>
          <a:xfrm>
            <a:off x="24409103" y="26387895"/>
            <a:ext cx="7060279" cy="4141416"/>
          </a:xfrm>
          <a:prstGeom prst="rect">
            <a:avLst/>
          </a:prstGeom>
        </p:spPr>
      </p:pic>
      <p:pic>
        <p:nvPicPr>
          <p:cNvPr id="32" name="Resim 31"/>
          <p:cNvPicPr>
            <a:picLocks noChangeAspect="1"/>
          </p:cNvPicPr>
          <p:nvPr/>
        </p:nvPicPr>
        <p:blipFill>
          <a:blip r:embed="rId13"/>
          <a:stretch>
            <a:fillRect/>
          </a:stretch>
        </p:blipFill>
        <p:spPr>
          <a:xfrm>
            <a:off x="24501537" y="31687300"/>
            <a:ext cx="7168847" cy="1549200"/>
          </a:xfrm>
          <a:prstGeom prst="rect">
            <a:avLst/>
          </a:prstGeom>
        </p:spPr>
      </p:pic>
      <p:pic>
        <p:nvPicPr>
          <p:cNvPr id="33" name="Resim 32"/>
          <p:cNvPicPr>
            <a:picLocks noChangeAspect="1"/>
          </p:cNvPicPr>
          <p:nvPr/>
        </p:nvPicPr>
        <p:blipFill>
          <a:blip r:embed="rId14"/>
          <a:stretch>
            <a:fillRect/>
          </a:stretch>
        </p:blipFill>
        <p:spPr>
          <a:xfrm>
            <a:off x="24501537" y="21271909"/>
            <a:ext cx="7075739" cy="976482"/>
          </a:xfrm>
          <a:prstGeom prst="rect">
            <a:avLst/>
          </a:prstGeom>
        </p:spPr>
      </p:pic>
      <p:pic>
        <p:nvPicPr>
          <p:cNvPr id="34" name="Resim 33"/>
          <p:cNvPicPr>
            <a:picLocks noChangeAspect="1"/>
          </p:cNvPicPr>
          <p:nvPr/>
        </p:nvPicPr>
        <p:blipFill>
          <a:blip r:embed="rId15"/>
          <a:stretch>
            <a:fillRect/>
          </a:stretch>
        </p:blipFill>
        <p:spPr>
          <a:xfrm>
            <a:off x="24501537" y="16681940"/>
            <a:ext cx="7214371" cy="1534003"/>
          </a:xfrm>
          <a:prstGeom prst="rect">
            <a:avLst/>
          </a:prstGeom>
        </p:spPr>
      </p:pic>
      <p:pic>
        <p:nvPicPr>
          <p:cNvPr id="35" name="Resim 34"/>
          <p:cNvPicPr>
            <a:picLocks noChangeAspect="1"/>
          </p:cNvPicPr>
          <p:nvPr/>
        </p:nvPicPr>
        <p:blipFill>
          <a:blip r:embed="rId16"/>
          <a:stretch>
            <a:fillRect/>
          </a:stretch>
        </p:blipFill>
        <p:spPr>
          <a:xfrm>
            <a:off x="8690629" y="18437649"/>
            <a:ext cx="7301932" cy="3450702"/>
          </a:xfrm>
          <a:prstGeom prst="rect">
            <a:avLst/>
          </a:prstGeom>
        </p:spPr>
      </p:pic>
      <p:sp>
        <p:nvSpPr>
          <p:cNvPr id="3" name="Dikdörtgen 2"/>
          <p:cNvSpPr/>
          <p:nvPr/>
        </p:nvSpPr>
        <p:spPr>
          <a:xfrm>
            <a:off x="578443" y="196057"/>
            <a:ext cx="7594996" cy="479248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1027" name="Picture 3"/>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247734" y="3419874"/>
            <a:ext cx="6238942" cy="15465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descr="https://static.wixstatic.com/media/954ac9_0ac0aa10efba49358a94345eb16ee6e9.jpg/v1/fill/w_255,h_245,al_c,q_80,usm_0.66_1.00_0.01/954ac9_0ac0aa10efba49358a94345eb16ee6e9.jpg"/>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866017" y="353642"/>
            <a:ext cx="3002376" cy="288463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27144860" y="141935"/>
            <a:ext cx="4049205" cy="49004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903341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1970</TotalTime>
  <Words>1167</Words>
  <Application>Microsoft Office PowerPoint</Application>
  <PresentationFormat>Özel</PresentationFormat>
  <Paragraphs>137</Paragraphs>
  <Slides>1</Slides>
  <Notes>1</Notes>
  <HiddenSlides>0</HiddenSlides>
  <MMClips>0</MMClips>
  <ScaleCrop>false</ScaleCrop>
  <HeadingPairs>
    <vt:vector size="4" baseType="variant">
      <vt:variant>
        <vt:lpstr>Tema</vt:lpstr>
      </vt:variant>
      <vt:variant>
        <vt:i4>1</vt:i4>
      </vt:variant>
      <vt:variant>
        <vt:lpstr>Slayt Başlıkları</vt:lpstr>
      </vt:variant>
      <vt:variant>
        <vt:i4>1</vt:i4>
      </vt:variant>
    </vt:vector>
  </HeadingPairs>
  <TitlesOfParts>
    <vt:vector size="2" baseType="lpstr">
      <vt:lpstr>Ofis Teması</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Fatih</dc:creator>
  <cp:lastModifiedBy>pc</cp:lastModifiedBy>
  <cp:revision>263</cp:revision>
  <dcterms:created xsi:type="dcterms:W3CDTF">2013-05-17T13:36:05Z</dcterms:created>
  <dcterms:modified xsi:type="dcterms:W3CDTF">2016-02-02T17:07:14Z</dcterms:modified>
</cp:coreProperties>
</file>